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3" r:id="rId4"/>
    <p:sldId id="274" r:id="rId5"/>
    <p:sldId id="275" r:id="rId6"/>
    <p:sldId id="257" r:id="rId7"/>
    <p:sldId id="276" r:id="rId8"/>
    <p:sldId id="259" r:id="rId9"/>
    <p:sldId id="277" r:id="rId10"/>
    <p:sldId id="278" r:id="rId11"/>
    <p:sldId id="262" r:id="rId12"/>
    <p:sldId id="263" r:id="rId13"/>
    <p:sldId id="279" r:id="rId14"/>
    <p:sldId id="281" r:id="rId15"/>
    <p:sldId id="265" r:id="rId16"/>
    <p:sldId id="280" r:id="rId17"/>
    <p:sldId id="282" r:id="rId18"/>
    <p:sldId id="267" r:id="rId19"/>
    <p:sldId id="27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00FFCC"/>
    <a:srgbClr val="FFFFCC"/>
    <a:srgbClr val="FFCCF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 varScale="1">
        <p:scale>
          <a:sx n="41" d="100"/>
          <a:sy n="41" d="100"/>
        </p:scale>
        <p:origin x="1362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89D1C-E325-400F-9C62-CD3780735EB2}" type="datetimeFigureOut">
              <a:rPr lang="en-AU" smtClean="0"/>
              <a:t>17/09/2018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BC9B9-0FC5-4898-8A6B-DF4C634196B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82129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89D1C-E325-400F-9C62-CD3780735EB2}" type="datetimeFigureOut">
              <a:rPr lang="en-AU" smtClean="0"/>
              <a:t>17/09/2018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BC9B9-0FC5-4898-8A6B-DF4C634196B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61180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89D1C-E325-400F-9C62-CD3780735EB2}" type="datetimeFigureOut">
              <a:rPr lang="en-AU" smtClean="0"/>
              <a:t>17/09/2018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BC9B9-0FC5-4898-8A6B-DF4C634196B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45871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89D1C-E325-400F-9C62-CD3780735EB2}" type="datetimeFigureOut">
              <a:rPr lang="en-AU" smtClean="0"/>
              <a:t>17/09/2018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BC9B9-0FC5-4898-8A6B-DF4C634196B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42622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89D1C-E325-400F-9C62-CD3780735EB2}" type="datetimeFigureOut">
              <a:rPr lang="en-AU" smtClean="0"/>
              <a:t>17/09/2018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BC9B9-0FC5-4898-8A6B-DF4C634196B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27165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89D1C-E325-400F-9C62-CD3780735EB2}" type="datetimeFigureOut">
              <a:rPr lang="en-AU" smtClean="0"/>
              <a:t>17/09/2018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BC9B9-0FC5-4898-8A6B-DF4C634196B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40958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89D1C-E325-400F-9C62-CD3780735EB2}" type="datetimeFigureOut">
              <a:rPr lang="en-AU" smtClean="0"/>
              <a:t>17/09/2018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BC9B9-0FC5-4898-8A6B-DF4C634196B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9274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89D1C-E325-400F-9C62-CD3780735EB2}" type="datetimeFigureOut">
              <a:rPr lang="en-AU" smtClean="0"/>
              <a:t>17/09/2018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BC9B9-0FC5-4898-8A6B-DF4C634196B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46075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89D1C-E325-400F-9C62-CD3780735EB2}" type="datetimeFigureOut">
              <a:rPr lang="en-AU" smtClean="0"/>
              <a:t>17/09/2018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BC9B9-0FC5-4898-8A6B-DF4C634196B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68325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89D1C-E325-400F-9C62-CD3780735EB2}" type="datetimeFigureOut">
              <a:rPr lang="en-AU" smtClean="0"/>
              <a:t>17/09/2018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BC9B9-0FC5-4898-8A6B-DF4C634196B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59334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89D1C-E325-400F-9C62-CD3780735EB2}" type="datetimeFigureOut">
              <a:rPr lang="en-AU" smtClean="0"/>
              <a:t>17/09/2018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BC9B9-0FC5-4898-8A6B-DF4C634196B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94621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89D1C-E325-400F-9C62-CD3780735EB2}" type="datetimeFigureOut">
              <a:rPr lang="en-AU" smtClean="0"/>
              <a:t>17/09/2018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BC9B9-0FC5-4898-8A6B-DF4C634196B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75538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://www.google.com.au/url?sa=i&amp;rct=j&amp;q=&amp;esrc=s&amp;source=images&amp;cd=&amp;cad=rja&amp;uact=8&amp;ved=0CAcQjRxqFQoTCMPny5T71cgCFQGrpgodqbQIbA&amp;url=http://bouboum.net/images/great-article/6.html&amp;bvm=bv.105814755,d.dGY&amp;psig=AFQjCNH-WlDrVFlZDa_5qneJqZfq8a3t-g&amp;ust=1445599160297746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hbxPR-ra6RE" TargetMode="Externa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cMlwh1OpxLU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google.com.au/url?sa=i&amp;rct=j&amp;q=&amp;esrc=s&amp;source=images&amp;cd=&amp;cad=rja&amp;uact=8&amp;ved=0CAcQjRxqFQoTCPuwqJL01cgCFYXmpgodE-sODQ&amp;url=http://blog.procademysoftware.com/project-management-managing-risks/&amp;bvm=bv.105814755,d.dGY&amp;psig=AFQjCNFBdnQ5_KRuWeUiIDfKWlF709kD-w&amp;ust=1445597348826372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19.jpeg"/><Relationship Id="rId2" Type="http://schemas.openxmlformats.org/officeDocument/2006/relationships/hyperlink" Target="http://www.google.com.au/url?sa=i&amp;rct=j&amp;q=&amp;esrc=s&amp;source=images&amp;cd=&amp;cad=rja&amp;uact=8&amp;ved=0CAcQjRxqFQoTCNOIrN_31cgCFYHapgodx7cNaA&amp;url=http://paterson-education.org/ask-the-right-question/&amp;bvm=bv.105814755,d.dGY&amp;psig=AFQjCNGVVmT-jQzVDBwmsxjHXQIDeUB_fQ&amp;ust=1445598321394393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.au/url?sa=i&amp;rct=j&amp;q=&amp;esrc=s&amp;source=images&amp;cd=&amp;cad=rja&amp;uact=8&amp;ved=0CAcQjRxqFQoTCK2NmeD41cgCFcHmpgodpUQL9A&amp;url=http://www.clipartpanda.com/categories/working-together-as-a-team&amp;bvm=bv.105814755,d.dGY&amp;psig=AFQjCNGBk3y2IU1LOyPVfJaDEQ6mUxe59Q&amp;ust=1445598570127693" TargetMode="External"/><Relationship Id="rId5" Type="http://schemas.openxmlformats.org/officeDocument/2006/relationships/image" Target="../media/image18.jpeg"/><Relationship Id="rId4" Type="http://schemas.openxmlformats.org/officeDocument/2006/relationships/hyperlink" Target="http://www.google.com.au/url?sa=i&amp;rct=j&amp;q=&amp;esrc=s&amp;source=images&amp;cd=&amp;cad=rja&amp;uact=8&amp;ved=0CAcQjRxqFQoTCMDvmKT41cgCFeIvpgodBKMJ-g&amp;url=http://www.lynetteyoung.com.au/newsletters-and-checklists/&amp;bvm=bv.105814755,d.dGY&amp;psig=AFQjCNE7-IOWopddGF5Mld4IckkPuqk19g&amp;ust=1445598501790237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eds.b.ebscohost.com.ezproxy.newcastle.edu.au/eds/pdfviewer/pdfviewer?sid=16b59845-8791-4f00-aa30-f435b456fbd6@sessionmgr111&amp;vid=2&amp;hid=114" TargetMode="External"/><Relationship Id="rId2" Type="http://schemas.openxmlformats.org/officeDocument/2006/relationships/hyperlink" Target="http://www.safetyandquality.gov.au/wp-content/uploads/2012/10/Standard6_Oct_2012_WEB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ds.b.ebscohost.com.ezproxy.newcastle.edu.au/eds/pdfviewer/pdfviewer?sid=e801f99d-77df-41a1-b03c-fceff378f8aa@sessionmgr113&amp;vid=2&amp;hid=114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cMlwh1OpxLU" TargetMode="External"/><Relationship Id="rId3" Type="http://schemas.openxmlformats.org/officeDocument/2006/relationships/hyperlink" Target="https://www.youtube.com/watch?v=kXAeYe7i52o" TargetMode="External"/><Relationship Id="rId7" Type="http://schemas.openxmlformats.org/officeDocument/2006/relationships/hyperlink" Target="https://www.youtube.com/watch?v=hbxPR-ra6RE" TargetMode="External"/><Relationship Id="rId2" Type="http://schemas.openxmlformats.org/officeDocument/2006/relationships/hyperlink" Target="http://www.stmichaelshospital.com/media/detail.php?source=hospital_news/2013/20131120_h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ursingtimes.net/whats-new-in-nursing/management/the-big-issues-in-nursing/5001025.article" TargetMode="External"/><Relationship Id="rId5" Type="http://schemas.openxmlformats.org/officeDocument/2006/relationships/hyperlink" Target="http://angelabrook.com/burnout-affects-more-than-just-your-nurses" TargetMode="External"/><Relationship Id="rId4" Type="http://schemas.openxmlformats.org/officeDocument/2006/relationships/hyperlink" Target="http://wikieducator.org/PVG_Culture_Change_in_Handover:_Quick_Need_Survey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hyperlink" Target="http://www.google.com.au/url?sa=i&amp;rct=j&amp;q=&amp;esrc=s&amp;source=images&amp;cd=&amp;cad=rja&amp;uact=8&amp;ved=0CAcQjRxqFQoTCILo3tPb1cgCFaEcpgodpY8Pqw&amp;url=http://pillarlawoffices.com/bankruptcy-checklist-2/&amp;bvm=bv.105814755,d.dGY&amp;psig=AFQjCNHCIaqCZcQlMEXo6l4f1mj0gebZWA&amp;ust=1445590718028548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m.au/url?sa=i&amp;rct=j&amp;q=&amp;esrc=s&amp;source=images&amp;cd=&amp;cad=rja&amp;uact=8&amp;ved=0CAcQjRxqFQoTCIGj0bfe1cgCFQMmpgodo5cM9w&amp;url=http://www.careerealism.com/independent-thinking-steps/&amp;bvm=bv.105814755,d.dGY&amp;psig=AFQjCNHC79D5DFW_yX4iTwfLihNpI7vxeQ&amp;ust=1445591556652056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com.au/url?sa=i&amp;rct=j&amp;q=&amp;esrc=s&amp;source=images&amp;cd=&amp;cad=rja&amp;uact=8&amp;ved=0CAcQjRxqFQoTCKbVysXk1cgCFQeUpgodYigC4g&amp;url=http://www.briteprosolo.com/faq.php&amp;bvm=bv.105814755,d.dGY&amp;psig=AFQjCNGLonkBoDcfjxOouQofPw_rFIx-uw&amp;ust=1445593155074660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com.au/url?sa=i&amp;rct=j&amp;q=&amp;esrc=s&amp;source=images&amp;cd=&amp;cad=rja&amp;uact=8&amp;ved=0CAcQjRxqFQoTCK2YmITq1cgCFcRipgodGIIC2g&amp;url=http://www.dreamstime.com/royalty-free-stock-photo-map-booklet-question-mark-image37869795&amp;bvm=bv.105814755,d.dGY&amp;psig=AFQjCNFNspHNHkaP5i_84zDOfA2VF33btw&amp;ust=1445594661682041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com.au/url?sa=i&amp;rct=j&amp;q=&amp;esrc=s&amp;source=images&amp;cd=&amp;cad=rja&amp;uact=8&amp;ved=0CAcQjRxqFQoTCLGe08nr1cgCFeUcpgodvJ0NNA&amp;url=http://medicalluniverse.com/index.php?main_page%3Dindex%26cPath%3D40&amp;bvm=bv.105814755,d.dGY&amp;psig=AFQjCNGrDAD8AyAV83gsjixfplPLR1Bhsg&amp;ust=1445595098896439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hyperlink" Target="http://www.google.com.au/url?sa=i&amp;rct=j&amp;q=&amp;esrc=s&amp;source=images&amp;cd=&amp;cad=rja&amp;uact=8&amp;ved=0CAcQjRxqFQoTCIvg_fLs1cgCFYQypgodR4EHOg&amp;url=http://www.canstockphoto.com/images-photos/staff-only.html&amp;bvm=bv.105814755,d.dGY&amp;psig=AFQjCNEY-4byyq9_vPUn3T-MTf1o0SIk0w&amp;ust=1445595455112105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google.com.au/url?sa=i&amp;rct=j&amp;q=&amp;esrc=s&amp;source=images&amp;cd=&amp;cad=rja&amp;uact=8&amp;ved=0CAcQjRxqFQoTCJG8847u1cgCFYfGpgod3GsNaw&amp;url=https://www.jacobadamo.com/fullspectrumsuccess/testimonials/&amp;bvm=bv.105814755,d.dGY&amp;psig=AFQjCNFIxftW7Be74hZJ15SpBw6sfO-agA&amp;ust=1445595717923713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5616" y="476672"/>
            <a:ext cx="7772400" cy="1470025"/>
          </a:xfrm>
        </p:spPr>
        <p:txBody>
          <a:bodyPr/>
          <a:lstStyle/>
          <a:p>
            <a:pPr algn="l"/>
            <a:r>
              <a:rPr lang="en-AU" dirty="0"/>
              <a:t>              How to give a </a:t>
            </a:r>
            <a:br>
              <a:rPr lang="en-AU" dirty="0"/>
            </a:br>
            <a:r>
              <a:rPr lang="en-AU" dirty="0"/>
              <a:t>                      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91680" y="5433029"/>
            <a:ext cx="6984776" cy="776053"/>
          </a:xfrm>
        </p:spPr>
        <p:txBody>
          <a:bodyPr>
            <a:normAutofit fontScale="70000" lnSpcReduction="20000"/>
          </a:bodyPr>
          <a:lstStyle/>
          <a:p>
            <a:r>
              <a:rPr lang="en-AU" dirty="0"/>
              <a:t>By Caleb Fellowes</a:t>
            </a:r>
          </a:p>
          <a:p>
            <a:r>
              <a:rPr lang="en-AU" dirty="0"/>
              <a:t>Nursing student at the university of Newcastle 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715666" y="1196752"/>
            <a:ext cx="3514567" cy="4236278"/>
            <a:chOff x="2715666" y="1124744"/>
            <a:chExt cx="3514567" cy="4308286"/>
          </a:xfrm>
        </p:grpSpPr>
        <p:pic>
          <p:nvPicPr>
            <p:cNvPr id="9218" name="Picture 2" descr="https://encrypted-tbn3.gstatic.com/images?q=tbn:ANd9GcSZvRtpN6R00gySP1Bl7h18KOjxkKqx63j97wF-g6o64p3uLvuY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7173" y="1124744"/>
              <a:ext cx="3183060" cy="31830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2715666" y="4725144"/>
              <a:ext cx="242526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4000" dirty="0"/>
                <a:t>GREAT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365021" y="1484784"/>
            <a:ext cx="4176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/>
              <a:t>Handover!</a:t>
            </a: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39552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190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9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41443E-6 L -0.00104 0.4625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231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3600" dirty="0"/>
              <a:t>what do I need to say continued…</a:t>
            </a:r>
          </a:p>
        </p:txBody>
      </p:sp>
      <p:sp>
        <p:nvSpPr>
          <p:cNvPr id="3" name="Rectangular Callout 2"/>
          <p:cNvSpPr/>
          <p:nvPr/>
        </p:nvSpPr>
        <p:spPr>
          <a:xfrm>
            <a:off x="444341" y="1268760"/>
            <a:ext cx="5915000" cy="1440160"/>
          </a:xfrm>
          <a:prstGeom prst="wedgeRectCallou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Always refer to the patient by their name not what they are being treated for.</a:t>
            </a:r>
          </a:p>
        </p:txBody>
      </p:sp>
      <p:sp>
        <p:nvSpPr>
          <p:cNvPr id="4" name="Rounded Rectangular Callout 3"/>
          <p:cNvSpPr/>
          <p:nvPr/>
        </p:nvSpPr>
        <p:spPr>
          <a:xfrm flipH="1">
            <a:off x="4370851" y="2852936"/>
            <a:ext cx="4330824" cy="1368152"/>
          </a:xfrm>
          <a:prstGeom prst="wedgeRoundRectCallou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Make sure the patient was already aware of the information being handed over and that it is relevant to the situation</a:t>
            </a:r>
          </a:p>
        </p:txBody>
      </p:sp>
      <p:sp>
        <p:nvSpPr>
          <p:cNvPr id="5" name="Oval Callout 4"/>
          <p:cNvSpPr/>
          <p:nvPr/>
        </p:nvSpPr>
        <p:spPr>
          <a:xfrm>
            <a:off x="444341" y="2996952"/>
            <a:ext cx="3394720" cy="1440160"/>
          </a:xfrm>
          <a:prstGeom prst="wedgeEllipseCallou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Ask the patient if they would like to add anything</a:t>
            </a:r>
          </a:p>
        </p:txBody>
      </p:sp>
      <p:sp>
        <p:nvSpPr>
          <p:cNvPr id="6" name="Rectangular Callout 5"/>
          <p:cNvSpPr/>
          <p:nvPr/>
        </p:nvSpPr>
        <p:spPr>
          <a:xfrm flipH="1">
            <a:off x="4427984" y="4797152"/>
            <a:ext cx="4104456" cy="1008112"/>
          </a:xfrm>
          <a:prstGeom prst="wedgeRectCallou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Also allow the other nurse time to ask questions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457200" y="5013176"/>
            <a:ext cx="3610744" cy="1152128"/>
          </a:xfrm>
          <a:prstGeom prst="wedgeRoundRectCallou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Make sure there is adequate time allowed for handover</a:t>
            </a:r>
          </a:p>
        </p:txBody>
      </p:sp>
    </p:spTree>
    <p:extLst>
      <p:ext uri="{BB962C8B-B14F-4D97-AF65-F5344CB8AC3E}">
        <p14:creationId xmlns:p14="http://schemas.microsoft.com/office/powerpoint/2010/main" val="3617961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6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6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4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AU" dirty="0"/>
              <a:t>Example of a good handover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53" y="1644293"/>
            <a:ext cx="3657856" cy="25483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4264499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Fig 1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59" y="1585412"/>
            <a:ext cx="4598079" cy="25864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812360" y="4291093"/>
            <a:ext cx="1649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Fig 2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4" r="4791" b="353"/>
          <a:stretch/>
        </p:blipFill>
        <p:spPr bwMode="auto">
          <a:xfrm>
            <a:off x="4953411" y="4515521"/>
            <a:ext cx="1678488" cy="1752758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04248" y="5723737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Fig 3</a:t>
            </a:r>
          </a:p>
        </p:txBody>
      </p:sp>
      <p:sp>
        <p:nvSpPr>
          <p:cNvPr id="3" name="Rectangle 2"/>
          <p:cNvSpPr/>
          <p:nvPr/>
        </p:nvSpPr>
        <p:spPr>
          <a:xfrm>
            <a:off x="395536" y="494116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https://</a:t>
            </a:r>
            <a:r>
              <a:rPr lang="en-AU" dirty="0">
                <a:solidFill>
                  <a:schemeClr val="bg1"/>
                </a:solidFill>
                <a:hlinkClick r:id="rId5"/>
              </a:rPr>
              <a:t>www.youtube.com/watch?v=hbxPR-r</a:t>
            </a:r>
            <a:r>
              <a:rPr lang="en-AU" dirty="0">
                <a:hlinkClick r:id="rId5"/>
              </a:rPr>
              <a:t>a6</a:t>
            </a:r>
            <a:endParaRPr lang="en-AU" dirty="0"/>
          </a:p>
          <a:p>
            <a:r>
              <a:rPr lang="en-AU" dirty="0"/>
              <a:t>RE</a:t>
            </a:r>
          </a:p>
        </p:txBody>
      </p:sp>
    </p:spTree>
    <p:extLst>
      <p:ext uri="{BB962C8B-B14F-4D97-AF65-F5344CB8AC3E}">
        <p14:creationId xmlns:p14="http://schemas.microsoft.com/office/powerpoint/2010/main" val="1720520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AU" dirty="0"/>
              <a:t>Example of a poor handover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12113"/>
            <a:ext cx="2912889" cy="1944216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9639" y="386104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Fig 4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508442"/>
            <a:ext cx="4286250" cy="4295775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04048" y="587727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Fig 5</a:t>
            </a:r>
          </a:p>
        </p:txBody>
      </p:sp>
      <p:sp>
        <p:nvSpPr>
          <p:cNvPr id="3" name="Rectangle 2"/>
          <p:cNvSpPr/>
          <p:nvPr/>
        </p:nvSpPr>
        <p:spPr>
          <a:xfrm>
            <a:off x="419722" y="5144740"/>
            <a:ext cx="31441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https://</a:t>
            </a:r>
            <a:r>
              <a:rPr lang="en-AU" dirty="0">
                <a:solidFill>
                  <a:schemeClr val="bg1"/>
                </a:solidFill>
                <a:hlinkClick r:id="rId4"/>
              </a:rPr>
              <a:t>www.youtube.com/watch?v=cMlwh1OpxLU</a:t>
            </a:r>
            <a:endParaRPr lang="en-A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016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blog.procademysoftware.com/wp-content/uploads/2015/02/risk_measurement_400_clr_5483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62880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2339752" y="690703"/>
            <a:ext cx="4752711" cy="5517538"/>
            <a:chOff x="2339752" y="690703"/>
            <a:chExt cx="4752711" cy="5517538"/>
          </a:xfrm>
        </p:grpSpPr>
        <p:sp>
          <p:nvSpPr>
            <p:cNvPr id="4" name="Rectangle 3"/>
            <p:cNvSpPr/>
            <p:nvPr/>
          </p:nvSpPr>
          <p:spPr>
            <a:xfrm>
              <a:off x="2728515" y="690703"/>
              <a:ext cx="3543149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8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What are the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2339752" y="5438800"/>
              <a:ext cx="4752711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Of a poor handover</a:t>
              </a:r>
              <a:endParaRPr lang="en-A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3275856" y="1464297"/>
            <a:ext cx="559836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/>
              <a:t>Adverse events can occur due to information being missed.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/>
              <a:t>Priority assessment could be missed as it hasn’t been stated if they have already been done or not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/>
              <a:t>Information may be given which may be misleading to what the priority issue is</a:t>
            </a:r>
            <a:r>
              <a:rPr lang="en-AU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/>
              <a:t>distractions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588224" y="6093296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/>
              <a:t>(</a:t>
            </a:r>
            <a:r>
              <a:rPr lang="en-AU" sz="1400" dirty="0" err="1"/>
              <a:t>Loseby</a:t>
            </a:r>
            <a:r>
              <a:rPr lang="en-AU" sz="1400" dirty="0"/>
              <a:t>, Hudson &amp;Lyon, 2013)</a:t>
            </a:r>
          </a:p>
        </p:txBody>
      </p:sp>
    </p:spTree>
    <p:extLst>
      <p:ext uri="{BB962C8B-B14F-4D97-AF65-F5344CB8AC3E}">
        <p14:creationId xmlns:p14="http://schemas.microsoft.com/office/powerpoint/2010/main" val="839641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animMotion origin="layout" path="M -4.72222E-6 -1.11008E-6 L -0.27934 0.0057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76" y="27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86700" y="548680"/>
            <a:ext cx="3312368" cy="2840391"/>
            <a:chOff x="486700" y="548680"/>
            <a:chExt cx="3312368" cy="2840391"/>
          </a:xfrm>
        </p:grpSpPr>
        <p:pic>
          <p:nvPicPr>
            <p:cNvPr id="8194" name="Picture 2" descr="http://paterson-education.org/wp-content/uploads/2013/08/Questions_To_-Ask.jp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700" y="1031728"/>
              <a:ext cx="3312368" cy="2357343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1255141" y="548680"/>
              <a:ext cx="1775486" cy="369332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r>
                <a:rPr lang="en-AU" dirty="0"/>
                <a:t>Ask questions!!!!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925344" y="548680"/>
            <a:ext cx="3960642" cy="3455246"/>
            <a:chOff x="4925344" y="548680"/>
            <a:chExt cx="3960642" cy="3455246"/>
          </a:xfrm>
        </p:grpSpPr>
        <p:pic>
          <p:nvPicPr>
            <p:cNvPr id="8196" name="Picture 4" descr="http://www.lynetteyoung.com.au/site/wp-content/uploads/2015/06/shutterstock_101924824.jpg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5344" y="1031728"/>
              <a:ext cx="3960642" cy="297219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5316466" y="548680"/>
              <a:ext cx="2727478" cy="369332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r>
                <a:rPr lang="en-AU" dirty="0"/>
                <a:t>Look at the documentation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071542" y="3670931"/>
            <a:ext cx="7420481" cy="2850942"/>
            <a:chOff x="1071542" y="3670931"/>
            <a:chExt cx="7420481" cy="2850942"/>
          </a:xfrm>
        </p:grpSpPr>
        <p:pic>
          <p:nvPicPr>
            <p:cNvPr id="8200" name="Picture 8" descr="http://images.clipartpanda.com/working-together-as-a-team-teams-group.jpg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1542" y="3670931"/>
              <a:ext cx="3528392" cy="285094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4819615" y="4581128"/>
              <a:ext cx="3672408" cy="646331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r>
                <a:rPr lang="en-AU" dirty="0"/>
                <a:t>Ask another staff member who was involved in the patients care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5508104" y="5949280"/>
            <a:ext cx="2535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(Tollefson,2012)</a:t>
            </a:r>
          </a:p>
        </p:txBody>
      </p:sp>
    </p:spTree>
    <p:extLst>
      <p:ext uri="{BB962C8B-B14F-4D97-AF65-F5344CB8AC3E}">
        <p14:creationId xmlns:p14="http://schemas.microsoft.com/office/powerpoint/2010/main" val="186593709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6" presetClass="entr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54888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AU" dirty="0"/>
              <a:t>If handover in continuously not up to standards may need to inform staff member on tips that could help their handover or make the in-charge aware if situation continues.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72580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51520" y="548680"/>
            <a:ext cx="8136904" cy="5616624"/>
            <a:chOff x="251520" y="548680"/>
            <a:chExt cx="8136904" cy="5616624"/>
          </a:xfrm>
        </p:grpSpPr>
        <p:sp>
          <p:nvSpPr>
            <p:cNvPr id="4" name="Vertical Scroll 3"/>
            <p:cNvSpPr/>
            <p:nvPr/>
          </p:nvSpPr>
          <p:spPr>
            <a:xfrm>
              <a:off x="251520" y="548680"/>
              <a:ext cx="8136904" cy="5616624"/>
            </a:xfrm>
            <a:prstGeom prst="verticalScroll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AU" sz="2800" dirty="0"/>
                <a:t>Identify patient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AU" sz="2800" dirty="0"/>
                <a:t>Reason for admission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AU" sz="2800" dirty="0"/>
                <a:t>What has been done, what needs to be done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AU" sz="2800" dirty="0"/>
                <a:t>Recent assessments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AU" sz="2800" dirty="0"/>
                <a:t>Treatment attended and response to the treatment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AU" sz="2800" dirty="0"/>
                <a:t>Any test results that need follow up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AU" sz="2800" dirty="0"/>
                <a:t>Discharge information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907704" y="620688"/>
              <a:ext cx="36724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3200" dirty="0">
                  <a:solidFill>
                    <a:schemeClr val="bg1"/>
                  </a:solidFill>
                </a:rPr>
                <a:t>Summary points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01544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11660" y="260648"/>
            <a:ext cx="6120680" cy="1143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AU" dirty="0">
                <a:solidFill>
                  <a:schemeClr val="bg1"/>
                </a:solidFill>
              </a:rPr>
              <a:t>Reflection Questions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>
                <a:solidFill>
                  <a:schemeClr val="bg1"/>
                </a:solidFill>
              </a:rPr>
              <a:t>1. what is handover?</a:t>
            </a:r>
          </a:p>
          <a:p>
            <a:pPr marL="0" indent="0">
              <a:buNone/>
            </a:pPr>
            <a:endParaRPr lang="en-AU" dirty="0">
              <a:solidFill>
                <a:schemeClr val="bg1"/>
              </a:solidFill>
            </a:endParaRPr>
          </a:p>
          <a:p>
            <a:r>
              <a:rPr lang="en-AU" dirty="0">
                <a:solidFill>
                  <a:schemeClr val="bg1"/>
                </a:solidFill>
              </a:rPr>
              <a:t>2. where should I do my handover?</a:t>
            </a:r>
          </a:p>
          <a:p>
            <a:endParaRPr lang="en-AU" dirty="0">
              <a:solidFill>
                <a:schemeClr val="bg1"/>
              </a:solidFill>
            </a:endParaRPr>
          </a:p>
          <a:p>
            <a:r>
              <a:rPr lang="en-AU" dirty="0">
                <a:solidFill>
                  <a:schemeClr val="bg1"/>
                </a:solidFill>
              </a:rPr>
              <a:t>3. what do I need to say?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28408735"/>
      </p:ext>
    </p:extLst>
  </p:cSld>
  <p:clrMapOvr>
    <a:masterClrMapping/>
  </p:clrMapOvr>
  <p:transition spd="slow">
    <p:randomBar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4248472" cy="86895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AU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r>
              <a:rPr lang="en-AU" dirty="0"/>
              <a:t>Australian commission on safety and quality in health care.(2012). Standard 6 clinical handover: safety and quality improvement guide. Retrieved from: </a:t>
            </a:r>
            <a:r>
              <a:rPr lang="en-AU" dirty="0">
                <a:hlinkClick r:id="rId2"/>
              </a:rPr>
              <a:t>http://www.safetyandquality.gov.au/wp-content/uploads/2012/10/Standard6_Oct_2012_WEB.pdf</a:t>
            </a:r>
            <a:r>
              <a:rPr lang="en-AU" dirty="0"/>
              <a:t> </a:t>
            </a:r>
          </a:p>
          <a:p>
            <a:r>
              <a:rPr lang="en-AU" dirty="0" err="1"/>
              <a:t>Iedema</a:t>
            </a:r>
            <a:r>
              <a:rPr lang="en-AU" dirty="0"/>
              <a:t>, R.(2014). Clinical handover. In T. </a:t>
            </a:r>
            <a:r>
              <a:rPr lang="en-AU" dirty="0" err="1"/>
              <a:t>Levett</a:t>
            </a:r>
            <a:r>
              <a:rPr lang="en-AU" dirty="0"/>
              <a:t>-Jones, (Eds.), critical conversations for patient safety: an essential guide for health professionals(pp. 62-72). Frenchs Forest, </a:t>
            </a:r>
            <a:r>
              <a:rPr lang="en-AU" dirty="0" err="1"/>
              <a:t>N.S.W.:Pearson</a:t>
            </a:r>
            <a:r>
              <a:rPr lang="en-AU" dirty="0"/>
              <a:t> Australia.</a:t>
            </a:r>
          </a:p>
          <a:p>
            <a:r>
              <a:rPr lang="en-AU" dirty="0" err="1"/>
              <a:t>Levett-Jones,T</a:t>
            </a:r>
            <a:r>
              <a:rPr lang="en-AU" dirty="0"/>
              <a:t>.,&amp; </a:t>
            </a:r>
            <a:r>
              <a:rPr lang="en-AU" dirty="0" err="1"/>
              <a:t>Bourgeois,S</a:t>
            </a:r>
            <a:r>
              <a:rPr lang="en-AU" dirty="0"/>
              <a:t>.(2012). The clinical placement: an essential guide for nursing students (2ed.) Chatswood, N.S.W.: Elsevier Australia </a:t>
            </a:r>
          </a:p>
          <a:p>
            <a:r>
              <a:rPr lang="en-AU" dirty="0" err="1"/>
              <a:t>Loseby,J</a:t>
            </a:r>
            <a:r>
              <a:rPr lang="en-AU" dirty="0"/>
              <a:t>., Hudson,A.,&amp;</a:t>
            </a:r>
            <a:r>
              <a:rPr lang="en-AU" dirty="0" err="1"/>
              <a:t>Lyon,R</a:t>
            </a:r>
            <a:r>
              <a:rPr lang="en-AU" dirty="0"/>
              <a:t>.(2013),clinical handover for the trauma and medical patient: a structured approach. </a:t>
            </a:r>
            <a:r>
              <a:rPr lang="en-AU" i="1" dirty="0"/>
              <a:t>Journal of paramedic practice,</a:t>
            </a:r>
            <a:r>
              <a:rPr lang="en-AU" dirty="0"/>
              <a:t> 5(10), 563-567, retrieved from: </a:t>
            </a:r>
            <a:r>
              <a:rPr lang="en-AU" dirty="0">
                <a:hlinkClick r:id="rId3"/>
              </a:rPr>
              <a:t>http://eds.b.ebscohost.com.ezproxy.newcastle.edu.au/eds/pdfviewer/pdfviewer?sid=16b59845-8791-4f00-aa30-f435b456fbd6%40sessionmgr111&amp;vid=2&amp;hid=114</a:t>
            </a:r>
            <a:endParaRPr lang="en-AU" dirty="0"/>
          </a:p>
          <a:p>
            <a:r>
              <a:rPr lang="en-AU" dirty="0" err="1"/>
              <a:t>Pascoe,H</a:t>
            </a:r>
            <a:r>
              <a:rPr lang="en-AU" dirty="0"/>
              <a:t>., </a:t>
            </a:r>
            <a:r>
              <a:rPr lang="en-AU" dirty="0" err="1"/>
              <a:t>Gill,S.D</a:t>
            </a:r>
            <a:r>
              <a:rPr lang="en-AU" dirty="0"/>
              <a:t>., </a:t>
            </a:r>
            <a:r>
              <a:rPr lang="en-AU" dirty="0" err="1"/>
              <a:t>Hughes,A</a:t>
            </a:r>
            <a:r>
              <a:rPr lang="en-AU" dirty="0"/>
              <a:t>.&amp; McCall-</a:t>
            </a:r>
            <a:r>
              <a:rPr lang="en-AU" dirty="0" err="1"/>
              <a:t>white,M</a:t>
            </a:r>
            <a:r>
              <a:rPr lang="en-AU" dirty="0"/>
              <a:t>.(2014), clinical handover: an audit from Australia. </a:t>
            </a:r>
            <a:r>
              <a:rPr lang="en-AU" i="1" dirty="0"/>
              <a:t>Australasian medical journal, </a:t>
            </a:r>
            <a:r>
              <a:rPr lang="en-AU" dirty="0"/>
              <a:t>7(9), 363-371, retrieved from: </a:t>
            </a:r>
            <a:r>
              <a:rPr lang="en-AU" dirty="0">
                <a:hlinkClick r:id="rId4"/>
              </a:rPr>
              <a:t>http://eds.b.ebscohost.com.ezproxy.newcastle.edu.au/eds/pdfviewer/pdfviewer?sid=e801f99d-77df-41a1-b03c-fceff378f8aa%40sessionmgr113&amp;vid=2&amp;hid=114</a:t>
            </a:r>
            <a:r>
              <a:rPr lang="en-AU" dirty="0"/>
              <a:t> </a:t>
            </a:r>
          </a:p>
          <a:p>
            <a:r>
              <a:rPr lang="en-AU" dirty="0" err="1"/>
              <a:t>Tollefson</a:t>
            </a:r>
            <a:r>
              <a:rPr lang="en-AU" dirty="0"/>
              <a:t>, J.(2012). Clinical psychomotor skills: assessment skills for nurses. (5ed.). South Melbourne V.I.C.:</a:t>
            </a:r>
            <a:r>
              <a:rPr lang="en-AU" dirty="0" err="1"/>
              <a:t>cengage</a:t>
            </a:r>
            <a:r>
              <a:rPr lang="en-AU" dirty="0"/>
              <a:t> learning Australia </a:t>
            </a:r>
          </a:p>
          <a:p>
            <a:endParaRPr lang="en-AU" dirty="0"/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0303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5328592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AU" dirty="0"/>
              <a:t>Picture 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r>
              <a:rPr lang="en-AU" dirty="0"/>
              <a:t>Fig 1 retrieved from </a:t>
            </a:r>
            <a:r>
              <a:rPr lang="en-AU" dirty="0">
                <a:hlinkClick r:id="rId2"/>
              </a:rPr>
              <a:t>http://www.stmichaelshospital.com/media/detail.php?source=hospital_news/2013/20131120_hn</a:t>
            </a:r>
            <a:endParaRPr lang="en-AU" dirty="0"/>
          </a:p>
          <a:p>
            <a:r>
              <a:rPr lang="en-AU" dirty="0"/>
              <a:t>Fig 2 retrieved from </a:t>
            </a:r>
            <a:r>
              <a:rPr lang="en-AU" dirty="0">
                <a:hlinkClick r:id="rId3"/>
              </a:rPr>
              <a:t>https://www.youtube.com/watch?v=kXAeYe7i52o</a:t>
            </a:r>
            <a:r>
              <a:rPr lang="en-AU" dirty="0"/>
              <a:t> </a:t>
            </a:r>
          </a:p>
          <a:p>
            <a:r>
              <a:rPr lang="en-AU" dirty="0"/>
              <a:t>Fig 3 retrieved from </a:t>
            </a:r>
            <a:r>
              <a:rPr lang="en-AU" dirty="0">
                <a:hlinkClick r:id="rId4"/>
              </a:rPr>
              <a:t>http://wikieducator.org/PVG_Culture_Change_in_Handover:_Quick_Need_Survey</a:t>
            </a:r>
            <a:r>
              <a:rPr lang="en-AU" dirty="0"/>
              <a:t> </a:t>
            </a:r>
          </a:p>
          <a:p>
            <a:r>
              <a:rPr lang="en-AU" dirty="0"/>
              <a:t>Fig 4 retrieved from </a:t>
            </a:r>
            <a:r>
              <a:rPr lang="en-AU" dirty="0">
                <a:hlinkClick r:id="rId5"/>
              </a:rPr>
              <a:t>http://angelabrook.com/burnout-affects-more-than-just-your-nurses</a:t>
            </a:r>
            <a:endParaRPr lang="en-AU" dirty="0"/>
          </a:p>
          <a:p>
            <a:r>
              <a:rPr lang="en-AU" dirty="0"/>
              <a:t>Fig 5 retrieved from </a:t>
            </a:r>
            <a:r>
              <a:rPr lang="en-AU" dirty="0">
                <a:hlinkClick r:id="rId6"/>
              </a:rPr>
              <a:t>http://www.nursingtimes.net/whats-new-in-nursing/management/the-big-issues-in-nursing/5001025.article</a:t>
            </a:r>
            <a:endParaRPr lang="en-AU" dirty="0"/>
          </a:p>
          <a:p>
            <a:r>
              <a:rPr lang="en-AU" dirty="0"/>
              <a:t>Video references</a:t>
            </a:r>
          </a:p>
          <a:p>
            <a:r>
              <a:rPr lang="en-AU" dirty="0">
                <a:solidFill>
                  <a:schemeClr val="tx1"/>
                </a:solidFill>
              </a:rPr>
              <a:t>Video 1-https://</a:t>
            </a:r>
            <a:r>
              <a:rPr lang="en-AU" dirty="0">
                <a:solidFill>
                  <a:schemeClr val="tx1"/>
                </a:solidFill>
                <a:hlinkClick r:id="rId7"/>
              </a:rPr>
              <a:t>www.youtube.com/watch?v=hbxPR-ra6</a:t>
            </a:r>
            <a:endParaRPr lang="en-AU" dirty="0"/>
          </a:p>
          <a:p>
            <a:r>
              <a:rPr lang="en-AU" dirty="0">
                <a:solidFill>
                  <a:schemeClr val="tx1"/>
                </a:solidFill>
              </a:rPr>
              <a:t>Video 2-https://</a:t>
            </a:r>
            <a:r>
              <a:rPr lang="en-AU" dirty="0">
                <a:solidFill>
                  <a:schemeClr val="bg1"/>
                </a:solidFill>
                <a:hlinkClick r:id="rId8"/>
              </a:rPr>
              <a:t>www.youtube.com/watch?v=cMlwh1OpxLU</a:t>
            </a:r>
            <a:endParaRPr lang="en-AU" dirty="0">
              <a:solidFill>
                <a:schemeClr val="bg1"/>
              </a:solidFill>
            </a:endParaRPr>
          </a:p>
          <a:p>
            <a:endParaRPr lang="en-AU" dirty="0"/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95207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illarlawoffices.com/wp-content/uploads/2014/05/Checklist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3408"/>
            <a:ext cx="9343118" cy="7533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rot="1192981">
            <a:off x="4974159" y="1314189"/>
            <a:ext cx="3649762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4800" dirty="0"/>
              <a:t>Content</a:t>
            </a:r>
          </a:p>
        </p:txBody>
      </p:sp>
      <p:sp>
        <p:nvSpPr>
          <p:cNvPr id="3" name="TextBox 2"/>
          <p:cNvSpPr txBox="1"/>
          <p:nvPr/>
        </p:nvSpPr>
        <p:spPr>
          <a:xfrm rot="1263430">
            <a:off x="3767959" y="2162613"/>
            <a:ext cx="4501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Reasons for the presentation</a:t>
            </a:r>
          </a:p>
        </p:txBody>
      </p:sp>
      <p:sp>
        <p:nvSpPr>
          <p:cNvPr id="4" name="TextBox 3"/>
          <p:cNvSpPr txBox="1"/>
          <p:nvPr/>
        </p:nvSpPr>
        <p:spPr>
          <a:xfrm rot="1300269">
            <a:off x="3394198" y="2879883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The objectives of the presentation</a:t>
            </a:r>
          </a:p>
        </p:txBody>
      </p:sp>
      <p:sp>
        <p:nvSpPr>
          <p:cNvPr id="5" name="TextBox 4"/>
          <p:cNvSpPr txBox="1"/>
          <p:nvPr/>
        </p:nvSpPr>
        <p:spPr>
          <a:xfrm rot="1301138">
            <a:off x="3113719" y="3601855"/>
            <a:ext cx="4889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What is handover?</a:t>
            </a:r>
          </a:p>
        </p:txBody>
      </p:sp>
      <p:sp>
        <p:nvSpPr>
          <p:cNvPr id="6" name="TextBox 5"/>
          <p:cNvSpPr txBox="1"/>
          <p:nvPr/>
        </p:nvSpPr>
        <p:spPr>
          <a:xfrm rot="1289541">
            <a:off x="2779170" y="4252761"/>
            <a:ext cx="5126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Where can handover be conducted</a:t>
            </a:r>
          </a:p>
        </p:txBody>
      </p:sp>
      <p:sp>
        <p:nvSpPr>
          <p:cNvPr id="7" name="TextBox 6"/>
          <p:cNvSpPr txBox="1"/>
          <p:nvPr/>
        </p:nvSpPr>
        <p:spPr>
          <a:xfrm rot="1312664">
            <a:off x="2433876" y="4968437"/>
            <a:ext cx="5296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What should and shouldn’t be said during handover</a:t>
            </a:r>
          </a:p>
        </p:txBody>
      </p:sp>
      <p:sp>
        <p:nvSpPr>
          <p:cNvPr id="8" name="TextBox 7"/>
          <p:cNvSpPr txBox="1"/>
          <p:nvPr/>
        </p:nvSpPr>
        <p:spPr>
          <a:xfrm rot="1304878">
            <a:off x="2043402" y="5716470"/>
            <a:ext cx="5630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Examples of good and poor handover</a:t>
            </a:r>
          </a:p>
        </p:txBody>
      </p:sp>
      <p:sp>
        <p:nvSpPr>
          <p:cNvPr id="9" name="TextBox 8"/>
          <p:cNvSpPr txBox="1"/>
          <p:nvPr/>
        </p:nvSpPr>
        <p:spPr>
          <a:xfrm rot="1255861">
            <a:off x="1742311" y="6256151"/>
            <a:ext cx="53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What should be done if you receive </a:t>
            </a:r>
          </a:p>
          <a:p>
            <a:r>
              <a:rPr lang="en-AU" dirty="0"/>
              <a:t>a poor handover</a:t>
            </a:r>
          </a:p>
        </p:txBody>
      </p:sp>
      <p:pic>
        <p:nvPicPr>
          <p:cNvPr id="10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67544" y="4135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85144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6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careerealism.com/wp-content/uploads/2014/01/independent-thinking-steps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7175" y="-99392"/>
            <a:ext cx="10395916" cy="86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careerealism.com/wp-content/uploads/2014/01/independent-thinking-steps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1405" y="476672"/>
            <a:ext cx="10395916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1942257" y="1052736"/>
            <a:ext cx="5150023" cy="29026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dirty="0">
                <a:solidFill>
                  <a:schemeClr val="tx1"/>
                </a:solidFill>
              </a:rPr>
              <a:t>Although Handover is one of the national standards it has been observed that the handover process still needs improvement.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5576" y="188640"/>
            <a:ext cx="7704856" cy="646331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3600" dirty="0"/>
              <a:t>Why do I need to learn about handover?</a:t>
            </a:r>
          </a:p>
        </p:txBody>
      </p:sp>
      <p:sp>
        <p:nvSpPr>
          <p:cNvPr id="7" name="Oval 6"/>
          <p:cNvSpPr/>
          <p:nvPr/>
        </p:nvSpPr>
        <p:spPr>
          <a:xfrm>
            <a:off x="1763688" y="1090264"/>
            <a:ext cx="5150023" cy="29026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dirty="0">
                <a:solidFill>
                  <a:schemeClr val="tx1"/>
                </a:solidFill>
              </a:rPr>
              <a:t>When correct and timely information is passed onto the receiving health care professional, the patient is able to receive appropriate care. </a:t>
            </a:r>
          </a:p>
        </p:txBody>
      </p:sp>
      <p:sp>
        <p:nvSpPr>
          <p:cNvPr id="5" name="Rectangle 4"/>
          <p:cNvSpPr/>
          <p:nvPr/>
        </p:nvSpPr>
        <p:spPr>
          <a:xfrm>
            <a:off x="5724128" y="5721906"/>
            <a:ext cx="31510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400" dirty="0"/>
              <a:t>(Pascoe, Gill, Hughes &amp; McCall-white, 2014)</a:t>
            </a:r>
          </a:p>
        </p:txBody>
      </p:sp>
      <p:sp>
        <p:nvSpPr>
          <p:cNvPr id="6" name="Oval 5"/>
          <p:cNvSpPr/>
          <p:nvPr/>
        </p:nvSpPr>
        <p:spPr>
          <a:xfrm>
            <a:off x="1942256" y="1090264"/>
            <a:ext cx="5150023" cy="290263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400" dirty="0">
                <a:solidFill>
                  <a:schemeClr val="tx1"/>
                </a:solidFill>
              </a:rPr>
              <a:t>Patient safety is at risk when information is not provided to the staff taking over the patients care.</a:t>
            </a:r>
          </a:p>
        </p:txBody>
      </p:sp>
    </p:spTree>
    <p:extLst>
      <p:ext uri="{BB962C8B-B14F-4D97-AF65-F5344CB8AC3E}">
        <p14:creationId xmlns:p14="http://schemas.microsoft.com/office/powerpoint/2010/main" val="2082782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7744" y="327109"/>
            <a:ext cx="4248472" cy="107721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AU" sz="3200" b="1" dirty="0"/>
              <a:t>What is the objective of this presentation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981853" y="1628800"/>
            <a:ext cx="7236296" cy="101566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AU" sz="2000" b="1" dirty="0">
                <a:solidFill>
                  <a:schemeClr val="tx1"/>
                </a:solidFill>
              </a:rPr>
              <a:t>To improve health care professionals understanding of an appropriate handover by providing information on how to structure a good handover</a:t>
            </a:r>
            <a:endParaRPr lang="en-AU" b="1" dirty="0"/>
          </a:p>
        </p:txBody>
      </p:sp>
      <p:sp>
        <p:nvSpPr>
          <p:cNvPr id="4" name="Rectangle 3"/>
          <p:cNvSpPr/>
          <p:nvPr/>
        </p:nvSpPr>
        <p:spPr>
          <a:xfrm>
            <a:off x="953852" y="2852936"/>
            <a:ext cx="7245874" cy="101566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AU" sz="2000" b="1" dirty="0">
                <a:solidFill>
                  <a:schemeClr val="tx1"/>
                </a:solidFill>
              </a:rPr>
              <a:t>To provide health care professionals with knowledge on how to phrase handover which is appropriate and unbiased</a:t>
            </a:r>
          </a:p>
          <a:p>
            <a:pPr algn="ctr"/>
            <a:endParaRPr lang="en-AU" sz="2000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53852" y="4058133"/>
            <a:ext cx="7236296" cy="67710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AU" sz="2000" b="1" dirty="0">
                <a:solidFill>
                  <a:schemeClr val="tx1"/>
                </a:solidFill>
              </a:rPr>
              <a:t>To provide knowledge as to where handover can be conducted</a:t>
            </a:r>
            <a:endParaRPr lang="en-AU" dirty="0">
              <a:solidFill>
                <a:schemeClr val="tx1"/>
              </a:solidFill>
            </a:endParaRPr>
          </a:p>
          <a:p>
            <a:pPr algn="ctr"/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40460" y="4941168"/>
            <a:ext cx="7245874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AU" sz="2000" b="1" dirty="0">
                <a:solidFill>
                  <a:schemeClr val="tx1"/>
                </a:solidFill>
              </a:rPr>
              <a:t>All objectives will be addressed during the presentation and will be assessed by reflective questions at the end of the presentation</a:t>
            </a:r>
            <a:r>
              <a:rPr lang="en-AU" sz="2000" dirty="0">
                <a:solidFill>
                  <a:schemeClr val="tx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79683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3" presetClass="entr" presetSubtype="0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briteprosolo.com/images/thinkingnurse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20888"/>
            <a:ext cx="3168352" cy="476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loud Callout 1"/>
          <p:cNvSpPr/>
          <p:nvPr/>
        </p:nvSpPr>
        <p:spPr>
          <a:xfrm rot="536746">
            <a:off x="2085958" y="99896"/>
            <a:ext cx="5708040" cy="2739178"/>
          </a:xfrm>
          <a:prstGeom prst="cloudCallout">
            <a:avLst>
              <a:gd name="adj1" fmla="val -33117"/>
              <a:gd name="adj2" fmla="val 498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 dirty="0"/>
              <a:t>    What is handover?</a:t>
            </a:r>
          </a:p>
        </p:txBody>
      </p:sp>
    </p:spTree>
    <p:extLst>
      <p:ext uri="{BB962C8B-B14F-4D97-AF65-F5344CB8AC3E}">
        <p14:creationId xmlns:p14="http://schemas.microsoft.com/office/powerpoint/2010/main" val="399412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404664"/>
            <a:ext cx="8229600" cy="5544616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endParaRPr lang="en-AU" dirty="0">
              <a:solidFill>
                <a:schemeClr val="tx1"/>
              </a:solidFill>
            </a:endParaRPr>
          </a:p>
          <a:p>
            <a:r>
              <a:rPr lang="en-AU" dirty="0">
                <a:solidFill>
                  <a:schemeClr val="tx1"/>
                </a:solidFill>
              </a:rPr>
              <a:t>Handover is the transfer of information as well as professional responsibility of a patient to another professional.</a:t>
            </a:r>
          </a:p>
          <a:p>
            <a:endParaRPr lang="en-AU" dirty="0">
              <a:solidFill>
                <a:schemeClr val="tx1"/>
              </a:solidFill>
            </a:endParaRPr>
          </a:p>
          <a:p>
            <a:r>
              <a:rPr lang="en-AU" dirty="0">
                <a:solidFill>
                  <a:schemeClr val="tx1"/>
                </a:solidFill>
              </a:rPr>
              <a:t>It is important because health care professionals need to be well informed of all patients in their care.</a:t>
            </a:r>
          </a:p>
          <a:p>
            <a:pPr marL="0" indent="0">
              <a:buNone/>
            </a:pPr>
            <a:r>
              <a:rPr lang="en-AU" dirty="0">
                <a:solidFill>
                  <a:schemeClr val="tx1"/>
                </a:solidFill>
              </a:rPr>
              <a:t> </a:t>
            </a:r>
          </a:p>
          <a:p>
            <a:r>
              <a:rPr lang="en-AU" dirty="0">
                <a:solidFill>
                  <a:schemeClr val="tx1"/>
                </a:solidFill>
              </a:rPr>
              <a:t>Handover has no one way to be done which can make it a risk for patient safety as they can be unreliable and cause adverse events due to information not being accurately passed on. This is why it has become a national standard and will be accredited on how facilities standardise their handover.</a:t>
            </a:r>
          </a:p>
          <a:p>
            <a:r>
              <a:rPr lang="en-AU" sz="1000" dirty="0"/>
              <a:t>(</a:t>
            </a:r>
            <a:r>
              <a:rPr lang="en-AU" sz="1000" dirty="0" err="1"/>
              <a:t>Iedema</a:t>
            </a:r>
            <a:r>
              <a:rPr lang="en-AU" sz="1000" dirty="0"/>
              <a:t>, 2014)</a:t>
            </a:r>
            <a:endParaRPr lang="en-AU" sz="1200" dirty="0"/>
          </a:p>
        </p:txBody>
      </p:sp>
    </p:spTree>
    <p:extLst>
      <p:ext uri="{BB962C8B-B14F-4D97-AF65-F5344CB8AC3E}">
        <p14:creationId xmlns:p14="http://schemas.microsoft.com/office/powerpoint/2010/main" val="4194922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297522"/>
            <a:ext cx="7200800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AU" sz="3600" dirty="0"/>
              <a:t>Where should handover be done?</a:t>
            </a:r>
          </a:p>
        </p:txBody>
      </p:sp>
      <p:pic>
        <p:nvPicPr>
          <p:cNvPr id="4100" name="Picture 4" descr="http://thumbs.dreamstime.com/z/map-booklet-question-mark-37869795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54"/>
          <a:stretch/>
        </p:blipFill>
        <p:spPr bwMode="auto">
          <a:xfrm>
            <a:off x="1619672" y="1196752"/>
            <a:ext cx="5328592" cy="5124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89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There are places handover can be done</a:t>
            </a:r>
          </a:p>
        </p:txBody>
      </p:sp>
      <p:sp>
        <p:nvSpPr>
          <p:cNvPr id="5" name="Rectangle 4"/>
          <p:cNvSpPr/>
          <p:nvPr/>
        </p:nvSpPr>
        <p:spPr>
          <a:xfrm>
            <a:off x="539552" y="5445224"/>
            <a:ext cx="6912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/>
              <a:t>(</a:t>
            </a:r>
            <a:r>
              <a:rPr lang="en-AU" dirty="0" err="1"/>
              <a:t>Tollefson</a:t>
            </a:r>
            <a:r>
              <a:rPr lang="en-AU" dirty="0"/>
              <a:t>, 2012) (safety and quality improvement guide, 2012)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14658" y="1931940"/>
            <a:ext cx="6972184" cy="2954044"/>
            <a:chOff x="814658" y="1931940"/>
            <a:chExt cx="6972184" cy="2954044"/>
          </a:xfrm>
        </p:grpSpPr>
        <p:sp>
          <p:nvSpPr>
            <p:cNvPr id="6" name="Rectangle 5"/>
            <p:cNvSpPr/>
            <p:nvPr/>
          </p:nvSpPr>
          <p:spPr>
            <a:xfrm>
              <a:off x="4294962" y="2564904"/>
              <a:ext cx="3491880" cy="1477328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n-AU" dirty="0"/>
                <a:t>Bedside- this is the most widely used place for handover because the patient can be involved although it can make maintaining full confidentiality hard. </a:t>
              </a:r>
            </a:p>
          </p:txBody>
        </p:sp>
        <p:pic>
          <p:nvPicPr>
            <p:cNvPr id="5122" name="Picture 2" descr="http://medicalluniverse.com/images/Hill-Rom%20Advanta%20Bed.jp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4658" y="1931940"/>
              <a:ext cx="3181278" cy="2954044"/>
            </a:xfrm>
            <a:prstGeom prst="rect">
              <a:avLst/>
            </a:prstGeom>
            <a:noFill/>
            <a:ln w="38100">
              <a:solidFill>
                <a:srgbClr val="00FFFF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706646" y="2329220"/>
            <a:ext cx="7908796" cy="2225693"/>
            <a:chOff x="706646" y="2329220"/>
            <a:chExt cx="7908796" cy="2225693"/>
          </a:xfrm>
        </p:grpSpPr>
        <p:sp>
          <p:nvSpPr>
            <p:cNvPr id="4" name="TextBox 3"/>
            <p:cNvSpPr txBox="1"/>
            <p:nvPr/>
          </p:nvSpPr>
          <p:spPr>
            <a:xfrm>
              <a:off x="4294962" y="2564904"/>
              <a:ext cx="4320480" cy="1754326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AU" dirty="0"/>
                <a:t>Or in a room only staff can enter- this maintains confidentiality but the nurse is unable to visualise the patient they are receiving. This should only be done at shift change over or when handing over to a multidisciplinary team member. </a:t>
              </a:r>
            </a:p>
          </p:txBody>
        </p:sp>
        <p:pic>
          <p:nvPicPr>
            <p:cNvPr id="5124" name="Picture 4" descr="http://cdn.xl.thumbs.canstockphoto.com/canstock9239015.jpg">
              <a:hlinkClick r:id="rId4"/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484"/>
            <a:stretch/>
          </p:blipFill>
          <p:spPr bwMode="auto">
            <a:xfrm>
              <a:off x="706646" y="2329220"/>
              <a:ext cx="3397301" cy="2225693"/>
            </a:xfrm>
            <a:prstGeom prst="rect">
              <a:avLst/>
            </a:prstGeom>
            <a:noFill/>
            <a:ln w="28575">
              <a:solidFill>
                <a:schemeClr val="accent6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079673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5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6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jacobadamo.com/wp-content/uploads/2015/07/man-megaphon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700808"/>
            <a:ext cx="3609975" cy="412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 rot="21213645">
            <a:off x="2411760" y="1017602"/>
            <a:ext cx="7309694" cy="646331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What do I need to say in a handover?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356709" y="2780928"/>
            <a:ext cx="5626968" cy="3672408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7200" dirty="0"/>
              <a:t>Patients name and age</a:t>
            </a:r>
          </a:p>
          <a:p>
            <a:r>
              <a:rPr lang="en-AU" sz="7200" dirty="0"/>
              <a:t>Why the patient is in hospital </a:t>
            </a:r>
          </a:p>
          <a:p>
            <a:r>
              <a:rPr lang="en-AU" sz="7200" dirty="0"/>
              <a:t>What has been done for the patient and the responses to the treatment</a:t>
            </a:r>
          </a:p>
          <a:p>
            <a:r>
              <a:rPr lang="en-AU" sz="7200" dirty="0"/>
              <a:t>If there are and devices attached to the patient e.g. IVs</a:t>
            </a:r>
          </a:p>
          <a:p>
            <a:r>
              <a:rPr lang="en-AU" sz="7200" dirty="0"/>
              <a:t>Physical assessment, vitals and any pain</a:t>
            </a:r>
          </a:p>
          <a:p>
            <a:r>
              <a:rPr lang="en-AU" sz="7200" dirty="0"/>
              <a:t>If there has been bloods taken or tests and if the results are back</a:t>
            </a:r>
          </a:p>
          <a:p>
            <a:r>
              <a:rPr lang="en-AU" sz="7200" dirty="0"/>
              <a:t>The plan for the patient</a:t>
            </a:r>
          </a:p>
          <a:p>
            <a:r>
              <a:rPr lang="en-AU" sz="7200" dirty="0"/>
              <a:t>Any consults completed or requested</a:t>
            </a:r>
          </a:p>
          <a:p>
            <a:r>
              <a:rPr lang="en-AU" sz="7200" dirty="0"/>
              <a:t>If the patient has assistance with ADLs or special needs</a:t>
            </a:r>
          </a:p>
          <a:p>
            <a:r>
              <a:rPr lang="en-AU" sz="7200" dirty="0"/>
              <a:t>And discharge planning if started</a:t>
            </a:r>
          </a:p>
          <a:p>
            <a:endParaRPr lang="en-AU" sz="72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AU" sz="7200" dirty="0"/>
              <a:t>(</a:t>
            </a:r>
            <a:r>
              <a:rPr lang="en-AU" sz="7200" dirty="0" err="1"/>
              <a:t>Tollefson</a:t>
            </a:r>
            <a:r>
              <a:rPr lang="en-AU" sz="7200" dirty="0"/>
              <a:t>, 2012) (</a:t>
            </a:r>
            <a:r>
              <a:rPr lang="en-AU" sz="7200" dirty="0" err="1"/>
              <a:t>Levett</a:t>
            </a:r>
            <a:r>
              <a:rPr lang="en-AU" sz="7200" dirty="0"/>
              <a:t>-Jones &amp; </a:t>
            </a:r>
            <a:r>
              <a:rPr lang="en-AU" sz="7200" dirty="0" err="1"/>
              <a:t>Bourgeosis</a:t>
            </a:r>
            <a:r>
              <a:rPr lang="en-AU" sz="7200" dirty="0"/>
              <a:t>, 2012)</a:t>
            </a:r>
          </a:p>
          <a:p>
            <a:endParaRPr lang="en-AU" sz="1300" dirty="0"/>
          </a:p>
          <a:p>
            <a:endParaRPr lang="en-AU" sz="1300" dirty="0"/>
          </a:p>
        </p:txBody>
      </p:sp>
    </p:spTree>
    <p:extLst>
      <p:ext uri="{BB962C8B-B14F-4D97-AF65-F5344CB8AC3E}">
        <p14:creationId xmlns:p14="http://schemas.microsoft.com/office/powerpoint/2010/main" val="149878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16785</TotalTime>
  <Words>1259</Words>
  <Application>Microsoft Office PowerPoint</Application>
  <PresentationFormat>On-screen Show (4:3)</PresentationFormat>
  <Paragraphs>110</Paragraphs>
  <Slides>19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 Theme</vt:lpstr>
      <vt:lpstr>              How to give a                 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There are places handover can be done</vt:lpstr>
      <vt:lpstr>PowerPoint Presentation</vt:lpstr>
      <vt:lpstr>PowerPoint Presentation</vt:lpstr>
      <vt:lpstr>Example of a good handover</vt:lpstr>
      <vt:lpstr>Example of a poor handover</vt:lpstr>
      <vt:lpstr>PowerPoint Presentation</vt:lpstr>
      <vt:lpstr>PowerPoint Presentation</vt:lpstr>
      <vt:lpstr>PowerPoint Presentation</vt:lpstr>
      <vt:lpstr>PowerPoint Presentation</vt:lpstr>
      <vt:lpstr>Reflection Questions</vt:lpstr>
      <vt:lpstr>References</vt:lpstr>
      <vt:lpstr>Picture references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give a great handover!</dc:title>
  <dc:creator>owner</dc:creator>
  <cp:lastModifiedBy>Dean Fellowes</cp:lastModifiedBy>
  <cp:revision>98</cp:revision>
  <dcterms:created xsi:type="dcterms:W3CDTF">2015-10-08T01:31:36Z</dcterms:created>
  <dcterms:modified xsi:type="dcterms:W3CDTF">2018-09-17T07:38:22Z</dcterms:modified>
</cp:coreProperties>
</file>