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8" r:id="rId2"/>
    <p:sldId id="261" r:id="rId3"/>
    <p:sldId id="262" r:id="rId4"/>
    <p:sldId id="263" r:id="rId5"/>
    <p:sldId id="306" r:id="rId6"/>
    <p:sldId id="264" r:id="rId7"/>
    <p:sldId id="265" r:id="rId8"/>
    <p:sldId id="266" r:id="rId9"/>
    <p:sldId id="267" r:id="rId10"/>
    <p:sldId id="295" r:id="rId11"/>
    <p:sldId id="268" r:id="rId12"/>
    <p:sldId id="296" r:id="rId13"/>
    <p:sldId id="272" r:id="rId14"/>
    <p:sldId id="302" r:id="rId15"/>
    <p:sldId id="273" r:id="rId16"/>
    <p:sldId id="274" r:id="rId17"/>
    <p:sldId id="275" r:id="rId18"/>
    <p:sldId id="276" r:id="rId19"/>
    <p:sldId id="309" r:id="rId20"/>
    <p:sldId id="303" r:id="rId21"/>
    <p:sldId id="285" r:id="rId22"/>
    <p:sldId id="307" r:id="rId23"/>
    <p:sldId id="308" r:id="rId24"/>
    <p:sldId id="286" r:id="rId25"/>
    <p:sldId id="304" r:id="rId26"/>
    <p:sldId id="301" r:id="rId27"/>
    <p:sldId id="280" r:id="rId28"/>
    <p:sldId id="288" r:id="rId29"/>
    <p:sldId id="291" r:id="rId30"/>
    <p:sldId id="300" r:id="rId31"/>
    <p:sldId id="292" r:id="rId32"/>
    <p:sldId id="293" r:id="rId33"/>
  </p:sldIdLst>
  <p:sldSz cx="9906000" cy="6858000" type="A4"/>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85CA8"/>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678" autoAdjust="0"/>
    <p:restoredTop sz="86935" autoAdjust="0"/>
  </p:normalViewPr>
  <p:slideViewPr>
    <p:cSldViewPr>
      <p:cViewPr varScale="1">
        <p:scale>
          <a:sx n="111" d="100"/>
          <a:sy n="111" d="100"/>
        </p:scale>
        <p:origin x="1908" y="10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1267"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9450" y="4716463"/>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1271" name="Rectangle 7"/>
          <p:cNvSpPr>
            <a:spLocks noGrp="1" noChangeArrowheads="1"/>
          </p:cNvSpPr>
          <p:nvPr>
            <p:ph type="sldNum" sz="quarter" idx="5"/>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C3EA5018-C34B-4924-94E4-89BACF8CDAFA}" type="slidenum">
              <a:rPr lang="en-US"/>
              <a:pPr>
                <a:defRPr/>
              </a:pPr>
              <a:t>‹#›</a:t>
            </a:fld>
            <a:endParaRPr lang="en-US" dirty="0"/>
          </a:p>
        </p:txBody>
      </p:sp>
    </p:spTree>
    <p:extLst>
      <p:ext uri="{BB962C8B-B14F-4D97-AF65-F5344CB8AC3E}">
        <p14:creationId xmlns:p14="http://schemas.microsoft.com/office/powerpoint/2010/main" val="3191619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epiphyseal</a:t>
            </a:r>
            <a:r>
              <a:rPr lang="en-AU" baseline="0" dirty="0"/>
              <a:t> plate contains cartilage which is replaced by bone (until maturity). </a:t>
            </a:r>
            <a:endParaRPr lang="en-AU" dirty="0"/>
          </a:p>
        </p:txBody>
      </p:sp>
      <p:sp>
        <p:nvSpPr>
          <p:cNvPr id="4" name="Slide Number Placeholder 3"/>
          <p:cNvSpPr>
            <a:spLocks noGrp="1"/>
          </p:cNvSpPr>
          <p:nvPr>
            <p:ph type="sldNum" sz="quarter" idx="10"/>
          </p:nvPr>
        </p:nvSpPr>
        <p:spPr/>
        <p:txBody>
          <a:bodyPr/>
          <a:lstStyle/>
          <a:p>
            <a:pPr>
              <a:defRPr/>
            </a:pPr>
            <a:fld id="{C3EA5018-C34B-4924-94E4-89BACF8CDAFA}" type="slidenum">
              <a:rPr lang="en-US" smtClean="0"/>
              <a:pPr>
                <a:defRPr/>
              </a:pPr>
              <a:t>9</a:t>
            </a:fld>
            <a:endParaRPr lang="en-US" dirty="0"/>
          </a:p>
        </p:txBody>
      </p:sp>
    </p:spTree>
    <p:extLst>
      <p:ext uri="{BB962C8B-B14F-4D97-AF65-F5344CB8AC3E}">
        <p14:creationId xmlns:p14="http://schemas.microsoft.com/office/powerpoint/2010/main" val="310721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Prior to point 5, remove the needle after</a:t>
            </a:r>
            <a:r>
              <a:rPr lang="en-AU" baseline="0" dirty="0"/>
              <a:t> insertion and keep device stabilised.   </a:t>
            </a:r>
            <a:endParaRPr lang="en-AU" dirty="0"/>
          </a:p>
        </p:txBody>
      </p:sp>
      <p:sp>
        <p:nvSpPr>
          <p:cNvPr id="4" name="Slide Number Placeholder 3"/>
          <p:cNvSpPr>
            <a:spLocks noGrp="1"/>
          </p:cNvSpPr>
          <p:nvPr>
            <p:ph type="sldNum" sz="quarter" idx="10"/>
          </p:nvPr>
        </p:nvSpPr>
        <p:spPr/>
        <p:txBody>
          <a:bodyPr/>
          <a:lstStyle/>
          <a:p>
            <a:pPr>
              <a:defRPr/>
            </a:pPr>
            <a:fld id="{C3EA5018-C34B-4924-94E4-89BACF8CDAFA}" type="slidenum">
              <a:rPr lang="en-US" smtClean="0"/>
              <a:pPr>
                <a:defRPr/>
              </a:pPr>
              <a:t>10</a:t>
            </a:fld>
            <a:endParaRPr lang="en-US" dirty="0"/>
          </a:p>
        </p:txBody>
      </p:sp>
    </p:spTree>
    <p:extLst>
      <p:ext uri="{BB962C8B-B14F-4D97-AF65-F5344CB8AC3E}">
        <p14:creationId xmlns:p14="http://schemas.microsoft.com/office/powerpoint/2010/main" val="311321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pPr>
              <a:defRPr/>
            </a:pPr>
            <a:fld id="{C3EA5018-C34B-4924-94E4-89BACF8CDAFA}" type="slidenum">
              <a:rPr lang="en-US" smtClean="0"/>
              <a:pPr>
                <a:defRPr/>
              </a:pPr>
              <a:t>13</a:t>
            </a:fld>
            <a:endParaRPr lang="en-US" dirty="0"/>
          </a:p>
        </p:txBody>
      </p:sp>
    </p:spTree>
    <p:extLst>
      <p:ext uri="{BB962C8B-B14F-4D97-AF65-F5344CB8AC3E}">
        <p14:creationId xmlns:p14="http://schemas.microsoft.com/office/powerpoint/2010/main" val="314285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Adrenaline</a:t>
            </a:r>
            <a:r>
              <a:rPr lang="en-AU" baseline="0" dirty="0"/>
              <a:t> is a nurse-initiated drug for a cardiac arrest as per policy HNELHD POL 12_05 (ALS by credentialed Registered Nurses) </a:t>
            </a:r>
            <a:endParaRPr lang="en-AU" dirty="0"/>
          </a:p>
        </p:txBody>
      </p:sp>
      <p:sp>
        <p:nvSpPr>
          <p:cNvPr id="4" name="Slide Number Placeholder 3"/>
          <p:cNvSpPr>
            <a:spLocks noGrp="1"/>
          </p:cNvSpPr>
          <p:nvPr>
            <p:ph type="sldNum" sz="quarter" idx="10"/>
          </p:nvPr>
        </p:nvSpPr>
        <p:spPr/>
        <p:txBody>
          <a:bodyPr/>
          <a:lstStyle/>
          <a:p>
            <a:pPr>
              <a:defRPr/>
            </a:pPr>
            <a:fld id="{C3EA5018-C34B-4924-94E4-89BACF8CDAFA}" type="slidenum">
              <a:rPr lang="en-US" smtClean="0"/>
              <a:pPr>
                <a:defRPr/>
              </a:pPr>
              <a:t>16</a:t>
            </a:fld>
            <a:endParaRPr lang="en-US" dirty="0"/>
          </a:p>
        </p:txBody>
      </p:sp>
    </p:spTree>
    <p:extLst>
      <p:ext uri="{BB962C8B-B14F-4D97-AF65-F5344CB8AC3E}">
        <p14:creationId xmlns:p14="http://schemas.microsoft.com/office/powerpoint/2010/main" val="173942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3EA5018-C34B-4924-94E4-89BACF8CDAFA}" type="slidenum">
              <a:rPr lang="en-US" smtClean="0"/>
              <a:pPr>
                <a:defRPr/>
              </a:pPr>
              <a:t>21</a:t>
            </a:fld>
            <a:endParaRPr lang="en-US" dirty="0"/>
          </a:p>
        </p:txBody>
      </p:sp>
    </p:spTree>
    <p:extLst>
      <p:ext uri="{BB962C8B-B14F-4D97-AF65-F5344CB8AC3E}">
        <p14:creationId xmlns:p14="http://schemas.microsoft.com/office/powerpoint/2010/main" val="71445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3EA5018-C34B-4924-94E4-89BACF8CDAFA}" type="slidenum">
              <a:rPr lang="en-US" smtClean="0"/>
              <a:pPr>
                <a:defRPr/>
              </a:pPr>
              <a:t>28</a:t>
            </a:fld>
            <a:endParaRPr lang="en-US" dirty="0"/>
          </a:p>
        </p:txBody>
      </p:sp>
    </p:spTree>
    <p:extLst>
      <p:ext uri="{BB962C8B-B14F-4D97-AF65-F5344CB8AC3E}">
        <p14:creationId xmlns:p14="http://schemas.microsoft.com/office/powerpoint/2010/main" val="2041447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128588" y="260350"/>
            <a:ext cx="9777412" cy="6337300"/>
            <a:chOff x="81" y="164"/>
            <a:chExt cx="6159" cy="3992"/>
          </a:xfrm>
        </p:grpSpPr>
        <p:pic>
          <p:nvPicPr>
            <p:cNvPr id="5" name="Picture 7" descr="PP white cover 2"/>
            <p:cNvPicPr>
              <a:picLocks noChangeAspect="1" noChangeArrowheads="1"/>
            </p:cNvPicPr>
            <p:nvPr userDrawn="1"/>
          </p:nvPicPr>
          <p:blipFill>
            <a:blip r:embed="rId2"/>
            <a:srcRect t="18649" r="27518"/>
            <a:stretch>
              <a:fillRect/>
            </a:stretch>
          </p:blipFill>
          <p:spPr bwMode="auto">
            <a:xfrm>
              <a:off x="91" y="845"/>
              <a:ext cx="6149" cy="3311"/>
            </a:xfrm>
            <a:prstGeom prst="rect">
              <a:avLst/>
            </a:prstGeom>
            <a:noFill/>
            <a:ln w="9525">
              <a:noFill/>
              <a:miter lim="800000"/>
              <a:headEnd/>
              <a:tailEnd/>
            </a:ln>
          </p:spPr>
        </p:pic>
        <p:pic>
          <p:nvPicPr>
            <p:cNvPr id="6" name="Picture 8" descr="NSW Health Hunter New England LHD - col grad"/>
            <p:cNvPicPr>
              <a:picLocks noChangeAspect="1" noChangeArrowheads="1"/>
            </p:cNvPicPr>
            <p:nvPr userDrawn="1"/>
          </p:nvPicPr>
          <p:blipFill>
            <a:blip r:embed="rId3"/>
            <a:srcRect/>
            <a:stretch>
              <a:fillRect/>
            </a:stretch>
          </p:blipFill>
          <p:spPr bwMode="auto">
            <a:xfrm>
              <a:off x="81" y="164"/>
              <a:ext cx="2676" cy="709"/>
            </a:xfrm>
            <a:prstGeom prst="rect">
              <a:avLst/>
            </a:prstGeom>
            <a:noFill/>
            <a:ln w="9525">
              <a:noFill/>
              <a:miter lim="800000"/>
              <a:headEnd/>
              <a:tailEnd/>
            </a:ln>
          </p:spPr>
        </p:pic>
      </p:grpSp>
      <p:sp>
        <p:nvSpPr>
          <p:cNvPr id="5122" name="Rectangle 2"/>
          <p:cNvSpPr>
            <a:spLocks noGrp="1" noChangeArrowheads="1"/>
          </p:cNvSpPr>
          <p:nvPr>
            <p:ph type="ctrTitle"/>
          </p:nvPr>
        </p:nvSpPr>
        <p:spPr>
          <a:xfrm>
            <a:off x="560388" y="1844675"/>
            <a:ext cx="6946900" cy="866775"/>
          </a:xfrm>
        </p:spPr>
        <p:txBody>
          <a:bodyPr/>
          <a:lstStyle>
            <a:lvl1pPr>
              <a:defRPr sz="4000"/>
            </a:lvl1pPr>
          </a:lstStyle>
          <a:p>
            <a:pPr lvl="0"/>
            <a:r>
              <a:rPr lang="en-US" noProof="0"/>
              <a:t>Click to edit Master title style</a:t>
            </a:r>
          </a:p>
        </p:txBody>
      </p:sp>
      <p:sp>
        <p:nvSpPr>
          <p:cNvPr id="5123" name="Rectangle 3"/>
          <p:cNvSpPr>
            <a:spLocks noGrp="1" noChangeArrowheads="1"/>
          </p:cNvSpPr>
          <p:nvPr>
            <p:ph type="subTitle" idx="1"/>
          </p:nvPr>
        </p:nvSpPr>
        <p:spPr>
          <a:xfrm>
            <a:off x="560388" y="4652963"/>
            <a:ext cx="3671887" cy="1512887"/>
          </a:xfrm>
        </p:spPr>
        <p:txBody>
          <a:bodyPr/>
          <a:lstStyle>
            <a:lvl1pPr marL="0" indent="0">
              <a:buFontTx/>
              <a:buNone/>
              <a:defRPr sz="1800">
                <a:solidFill>
                  <a:srgbClr val="002664"/>
                </a:solidFill>
                <a:latin typeface="Arial Narrow" pitchFamily="34" charset="0"/>
              </a:defRPr>
            </a:lvl1pPr>
          </a:lstStyle>
          <a:p>
            <a:pPr lvl="0"/>
            <a:r>
              <a:rPr lang="en-US" noProof="0"/>
              <a:t>Click to edit Master subtitle style</a:t>
            </a:r>
          </a:p>
        </p:txBody>
      </p:sp>
      <p:sp>
        <p:nvSpPr>
          <p:cNvPr id="7" name="Rectangle 4"/>
          <p:cNvSpPr>
            <a:spLocks noGrp="1" noChangeArrowheads="1"/>
          </p:cNvSpPr>
          <p:nvPr>
            <p:ph type="dt" sz="half" idx="10"/>
          </p:nvPr>
        </p:nvSpPr>
        <p:spPr>
          <a:xfrm>
            <a:off x="495300" y="6245225"/>
            <a:ext cx="2311400" cy="476250"/>
          </a:xfrm>
        </p:spPr>
        <p:txBody>
          <a:bodyPr/>
          <a:lstStyle>
            <a:lvl1pPr>
              <a:defRPr>
                <a:solidFill>
                  <a:srgbClr val="002664"/>
                </a:solidFill>
              </a:defRPr>
            </a:lvl1pPr>
          </a:lstStyle>
          <a:p>
            <a:pPr>
              <a:defRPr/>
            </a:pPr>
            <a:endParaRPr lang="en-US" dirty="0"/>
          </a:p>
        </p:txBody>
      </p:sp>
      <p:sp>
        <p:nvSpPr>
          <p:cNvPr id="8" name="Rectangle 5"/>
          <p:cNvSpPr>
            <a:spLocks noGrp="1" noChangeArrowheads="1"/>
          </p:cNvSpPr>
          <p:nvPr>
            <p:ph type="ftr" sz="quarter" idx="11"/>
          </p:nvPr>
        </p:nvSpPr>
        <p:spPr bwMode="auto">
          <a:xfrm>
            <a:off x="3384550" y="6245225"/>
            <a:ext cx="31369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solidFill>
                  <a:srgbClr val="002664"/>
                </a:solidFill>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solidFill>
                  <a:srgbClr val="002664"/>
                </a:solidFill>
              </a:defRPr>
            </a:lvl1pPr>
          </a:lstStyle>
          <a:p>
            <a:pPr>
              <a:defRPr/>
            </a:pPr>
            <a:fld id="{422D02CC-4314-4EC1-B12E-A0C8635AAAB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F166950-B5F0-4707-8F41-345506FE7CA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115888"/>
            <a:ext cx="2228850" cy="582295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115888"/>
            <a:ext cx="6534150"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EDCCDA86-8158-4859-8DFA-F9D097251F0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824BAC1-3543-4949-832B-B7BBE0DCE43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CDF364F-C06D-414B-B254-4C11360D98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41287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29200" y="141287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A3D81DA-E7D3-4467-B0AA-749DDBC4D0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A3F2727-2A13-4135-B63F-5E99146838B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2000D28A-015D-4BB2-8CA5-D38B3A34966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A3B6C238-A192-4D30-B38E-D792826006A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AC690DA-82F2-41D0-9490-D372B9BBBD7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08739D38-5195-4904-8323-C776D20E4B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waratah"/>
          <p:cNvPicPr>
            <a:picLocks noChangeAspect="1" noChangeArrowheads="1"/>
          </p:cNvPicPr>
          <p:nvPr userDrawn="1"/>
        </p:nvPicPr>
        <p:blipFill>
          <a:blip r:embed="rId13"/>
          <a:srcRect r="45084" b="27852"/>
          <a:stretch>
            <a:fillRect/>
          </a:stretch>
        </p:blipFill>
        <p:spPr bwMode="auto">
          <a:xfrm>
            <a:off x="8840788" y="-26988"/>
            <a:ext cx="1062037" cy="863601"/>
          </a:xfrm>
          <a:prstGeom prst="rect">
            <a:avLst/>
          </a:prstGeom>
          <a:noFill/>
          <a:ln w="9525">
            <a:noFill/>
            <a:miter lim="800000"/>
            <a:headEnd/>
            <a:tailEnd/>
          </a:ln>
        </p:spPr>
      </p:pic>
      <p:sp>
        <p:nvSpPr>
          <p:cNvPr id="1027" name="Rectangle 2"/>
          <p:cNvSpPr>
            <a:spLocks noGrp="1" noChangeArrowheads="1"/>
          </p:cNvSpPr>
          <p:nvPr>
            <p:ph type="title"/>
          </p:nvPr>
        </p:nvSpPr>
        <p:spPr bwMode="auto">
          <a:xfrm>
            <a:off x="495300" y="115888"/>
            <a:ext cx="8634413"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95300" y="1412875"/>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35052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8159E83E-1A7D-4C33-BD80-0EC7FD5A9544}" type="slidenum">
              <a:rPr lang="en-US"/>
              <a:pPr>
                <a:defRPr/>
              </a:pPr>
              <a:t>‹#›</a:t>
            </a:fld>
            <a:endParaRPr lang="en-US" dirty="0"/>
          </a:p>
        </p:txBody>
      </p:sp>
      <p:sp>
        <p:nvSpPr>
          <p:cNvPr id="1031" name="Line 7"/>
          <p:cNvSpPr>
            <a:spLocks noChangeShapeType="1"/>
          </p:cNvSpPr>
          <p:nvPr userDrawn="1"/>
        </p:nvSpPr>
        <p:spPr bwMode="auto">
          <a:xfrm>
            <a:off x="0" y="836613"/>
            <a:ext cx="9906000" cy="0"/>
          </a:xfrm>
          <a:prstGeom prst="line">
            <a:avLst/>
          </a:prstGeom>
          <a:noFill/>
          <a:ln w="31750">
            <a:solidFill>
              <a:srgbClr val="485CA8"/>
            </a:solidFill>
            <a:round/>
            <a:headEnd/>
            <a:tailEnd/>
          </a:ln>
          <a:effectLst/>
        </p:spPr>
        <p:txBody>
          <a:bodyPr/>
          <a:lstStyle/>
          <a:p>
            <a:pPr>
              <a:defRPr/>
            </a:pPr>
            <a:endParaRPr lang="en-US" dirty="0"/>
          </a:p>
        </p:txBody>
      </p:sp>
      <p:pic>
        <p:nvPicPr>
          <p:cNvPr id="1032" name="Picture 11" descr="NSW Health Hunter New England LHD - col grad"/>
          <p:cNvPicPr>
            <a:picLocks noChangeAspect="1" noChangeArrowheads="1"/>
          </p:cNvPicPr>
          <p:nvPr userDrawn="1"/>
        </p:nvPicPr>
        <p:blipFill>
          <a:blip r:embed="rId14"/>
          <a:srcRect/>
          <a:stretch>
            <a:fillRect/>
          </a:stretch>
        </p:blipFill>
        <p:spPr bwMode="auto">
          <a:xfrm>
            <a:off x="273050" y="6026150"/>
            <a:ext cx="2159000"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0" fontAlgn="base" hangingPunct="0">
        <a:spcBef>
          <a:spcPct val="0"/>
        </a:spcBef>
        <a:spcAft>
          <a:spcPct val="0"/>
        </a:spcAft>
        <a:defRPr sz="3600">
          <a:solidFill>
            <a:srgbClr val="002664"/>
          </a:solidFill>
          <a:latin typeface="+mj-lt"/>
          <a:ea typeface="+mj-ea"/>
          <a:cs typeface="+mj-cs"/>
        </a:defRPr>
      </a:lvl1pPr>
      <a:lvl2pPr algn="l" rtl="0" eaLnBrk="0" fontAlgn="base" hangingPunct="0">
        <a:spcBef>
          <a:spcPct val="0"/>
        </a:spcBef>
        <a:spcAft>
          <a:spcPct val="0"/>
        </a:spcAft>
        <a:defRPr sz="3600">
          <a:solidFill>
            <a:srgbClr val="002664"/>
          </a:solidFill>
          <a:latin typeface="Arial Narrow" pitchFamily="34" charset="0"/>
          <a:cs typeface="Arial" charset="0"/>
        </a:defRPr>
      </a:lvl2pPr>
      <a:lvl3pPr algn="l" rtl="0" eaLnBrk="0" fontAlgn="base" hangingPunct="0">
        <a:spcBef>
          <a:spcPct val="0"/>
        </a:spcBef>
        <a:spcAft>
          <a:spcPct val="0"/>
        </a:spcAft>
        <a:defRPr sz="3600">
          <a:solidFill>
            <a:srgbClr val="002664"/>
          </a:solidFill>
          <a:latin typeface="Arial Narrow" pitchFamily="34" charset="0"/>
          <a:cs typeface="Arial" charset="0"/>
        </a:defRPr>
      </a:lvl3pPr>
      <a:lvl4pPr algn="l" rtl="0" eaLnBrk="0" fontAlgn="base" hangingPunct="0">
        <a:spcBef>
          <a:spcPct val="0"/>
        </a:spcBef>
        <a:spcAft>
          <a:spcPct val="0"/>
        </a:spcAft>
        <a:defRPr sz="3600">
          <a:solidFill>
            <a:srgbClr val="002664"/>
          </a:solidFill>
          <a:latin typeface="Arial Narrow" pitchFamily="34" charset="0"/>
          <a:cs typeface="Arial" charset="0"/>
        </a:defRPr>
      </a:lvl4pPr>
      <a:lvl5pPr algn="l" rtl="0" eaLnBrk="0" fontAlgn="base" hangingPunct="0">
        <a:spcBef>
          <a:spcPct val="0"/>
        </a:spcBef>
        <a:spcAft>
          <a:spcPct val="0"/>
        </a:spcAft>
        <a:defRPr sz="3600">
          <a:solidFill>
            <a:srgbClr val="002664"/>
          </a:solidFill>
          <a:latin typeface="Arial Narrow" pitchFamily="34" charset="0"/>
          <a:cs typeface="Arial" charset="0"/>
        </a:defRPr>
      </a:lvl5pPr>
      <a:lvl6pPr marL="457200" algn="l" rtl="0" fontAlgn="base">
        <a:spcBef>
          <a:spcPct val="0"/>
        </a:spcBef>
        <a:spcAft>
          <a:spcPct val="0"/>
        </a:spcAft>
        <a:defRPr sz="3600">
          <a:solidFill>
            <a:srgbClr val="002664"/>
          </a:solidFill>
          <a:latin typeface="Arial Narrow" pitchFamily="34" charset="0"/>
          <a:cs typeface="Arial" charset="0"/>
        </a:defRPr>
      </a:lvl6pPr>
      <a:lvl7pPr marL="914400" algn="l" rtl="0" fontAlgn="base">
        <a:spcBef>
          <a:spcPct val="0"/>
        </a:spcBef>
        <a:spcAft>
          <a:spcPct val="0"/>
        </a:spcAft>
        <a:defRPr sz="3600">
          <a:solidFill>
            <a:srgbClr val="002664"/>
          </a:solidFill>
          <a:latin typeface="Arial Narrow" pitchFamily="34" charset="0"/>
          <a:cs typeface="Arial" charset="0"/>
        </a:defRPr>
      </a:lvl7pPr>
      <a:lvl8pPr marL="1371600" algn="l" rtl="0" fontAlgn="base">
        <a:spcBef>
          <a:spcPct val="0"/>
        </a:spcBef>
        <a:spcAft>
          <a:spcPct val="0"/>
        </a:spcAft>
        <a:defRPr sz="3600">
          <a:solidFill>
            <a:srgbClr val="002664"/>
          </a:solidFill>
          <a:latin typeface="Arial Narrow" pitchFamily="34" charset="0"/>
          <a:cs typeface="Arial" charset="0"/>
        </a:defRPr>
      </a:lvl8pPr>
      <a:lvl9pPr marL="1828800" algn="l" rtl="0" fontAlgn="base">
        <a:spcBef>
          <a:spcPct val="0"/>
        </a:spcBef>
        <a:spcAft>
          <a:spcPct val="0"/>
        </a:spcAft>
        <a:defRPr sz="3600">
          <a:solidFill>
            <a:srgbClr val="002664"/>
          </a:solidFill>
          <a:latin typeface="Arial Narrow"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ctrTitle"/>
          </p:nvPr>
        </p:nvSpPr>
        <p:spPr/>
        <p:txBody>
          <a:bodyPr/>
          <a:lstStyle/>
          <a:p>
            <a:pPr eaLnBrk="1" hangingPunct="1"/>
            <a:r>
              <a:rPr lang="en-US" dirty="0"/>
              <a:t>ALS Drug Therapy</a:t>
            </a:r>
          </a:p>
        </p:txBody>
      </p:sp>
      <p:sp>
        <p:nvSpPr>
          <p:cNvPr id="14338" name="Rectangle 5"/>
          <p:cNvSpPr>
            <a:spLocks noGrp="1" noChangeArrowheads="1"/>
          </p:cNvSpPr>
          <p:nvPr>
            <p:ph type="subTitle" idx="1"/>
          </p:nvPr>
        </p:nvSpPr>
        <p:spPr/>
        <p:txBody>
          <a:bodyPr/>
          <a:lstStyle/>
          <a:p>
            <a:pPr eaLnBrk="1" hangingPunct="1"/>
            <a:r>
              <a:rPr lang="en-US" dirty="0"/>
              <a:t>Hunter New England Local Health District</a:t>
            </a:r>
          </a:p>
          <a:p>
            <a:pPr eaLnBrk="1" hangingPunct="1"/>
            <a:r>
              <a:rPr lang="en-US" dirty="0"/>
              <a:t>Advanced Life Support Committee</a:t>
            </a:r>
          </a:p>
          <a:p>
            <a:pPr eaLnBrk="1" hangingPunct="1"/>
            <a:r>
              <a:rPr lang="en-US" dirty="0"/>
              <a:t>Updated May 2016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b="1" dirty="0">
                <a:solidFill>
                  <a:srgbClr val="FF0000"/>
                </a:solidFill>
                <a:effectLst>
                  <a:outerShdw blurRad="38100" dist="38100" dir="2700000" algn="tl">
                    <a:srgbClr val="C0C0C0"/>
                  </a:outerShdw>
                </a:effectLst>
              </a:rPr>
              <a:t>IO Insertion Technique</a:t>
            </a:r>
          </a:p>
        </p:txBody>
      </p:sp>
      <p:sp>
        <p:nvSpPr>
          <p:cNvPr id="22530" name="Rectangle 3"/>
          <p:cNvSpPr>
            <a:spLocks noGrp="1" noChangeArrowheads="1"/>
          </p:cNvSpPr>
          <p:nvPr>
            <p:ph type="body" idx="1"/>
          </p:nvPr>
        </p:nvSpPr>
        <p:spPr/>
        <p:txBody>
          <a:bodyPr/>
          <a:lstStyle/>
          <a:p>
            <a:pPr marL="609600" indent="-609600" eaLnBrk="1" hangingPunct="1">
              <a:lnSpc>
                <a:spcPct val="75000"/>
              </a:lnSpc>
              <a:spcBef>
                <a:spcPct val="65000"/>
              </a:spcBef>
              <a:buFont typeface="Wingdings" pitchFamily="2" charset="2"/>
              <a:buNone/>
            </a:pPr>
            <a:r>
              <a:rPr lang="en-AU" sz="2800" dirty="0"/>
              <a:t>5. Aspirate bone marrow to confirm placement, then flush. </a:t>
            </a:r>
          </a:p>
          <a:p>
            <a:pPr marL="609600" indent="-609600" eaLnBrk="1" hangingPunct="1">
              <a:lnSpc>
                <a:spcPct val="75000"/>
              </a:lnSpc>
              <a:spcBef>
                <a:spcPct val="65000"/>
              </a:spcBef>
              <a:buFont typeface="Wingdings" pitchFamily="2" charset="2"/>
              <a:buNone/>
            </a:pPr>
            <a:r>
              <a:rPr lang="en-AU" sz="2800" dirty="0"/>
              <a:t>6. Anchor the IV line on the leg as shown.</a:t>
            </a:r>
            <a:endParaRPr lang="en-US" sz="2800" dirty="0"/>
          </a:p>
          <a:p>
            <a:pPr marL="609600" indent="-609600" eaLnBrk="1" hangingPunct="1"/>
            <a:endParaRPr lang="en-US" sz="2800" dirty="0"/>
          </a:p>
        </p:txBody>
      </p:sp>
      <p:pic>
        <p:nvPicPr>
          <p:cNvPr id="22531" name="Picture 4" descr="DSCN3975"/>
          <p:cNvPicPr>
            <a:picLocks noChangeAspect="1" noChangeArrowheads="1"/>
          </p:cNvPicPr>
          <p:nvPr/>
        </p:nvPicPr>
        <p:blipFill>
          <a:blip r:embed="rId3"/>
          <a:srcRect/>
          <a:stretch>
            <a:fillRect/>
          </a:stretch>
        </p:blipFill>
        <p:spPr bwMode="auto">
          <a:xfrm>
            <a:off x="2649538" y="3429000"/>
            <a:ext cx="3822700" cy="18462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73050" y="188913"/>
            <a:ext cx="9507538" cy="581025"/>
          </a:xfrm>
          <a:prstGeom prst="rect">
            <a:avLst/>
          </a:prstGeom>
          <a:noFill/>
          <a:ln>
            <a:noFill/>
          </a:ln>
          <a:effectLst/>
          <a:extLst/>
        </p:spPr>
        <p:txBody>
          <a:bodyPr lIns="90000" tIns="46038" rIns="90000" bIns="46038" anchor="b"/>
          <a:lstStyle/>
          <a:p>
            <a:pPr>
              <a:defRPr/>
            </a:pPr>
            <a:r>
              <a:rPr lang="en-US" sz="3600" b="1" dirty="0">
                <a:solidFill>
                  <a:srgbClr val="FF0000"/>
                </a:solidFill>
                <a:effectLst>
                  <a:outerShdw blurRad="38100" dist="38100" dir="2700000" algn="tl">
                    <a:srgbClr val="C0C0C0"/>
                  </a:outerShdw>
                </a:effectLst>
                <a:latin typeface="Arial Narrow" pitchFamily="34" charset="0"/>
              </a:rPr>
              <a:t>IO Contraindications</a:t>
            </a:r>
            <a:r>
              <a:rPr lang="en-US" sz="3600" dirty="0">
                <a:solidFill>
                  <a:srgbClr val="1C1C1C"/>
                </a:solidFill>
                <a:effectLst>
                  <a:outerShdw blurRad="38100" dist="38100" dir="2700000" algn="tl">
                    <a:srgbClr val="C0C0C0"/>
                  </a:outerShdw>
                </a:effectLst>
                <a:latin typeface="Arial Narrow" pitchFamily="34" charset="0"/>
              </a:rPr>
              <a:t> </a:t>
            </a:r>
            <a:endParaRPr lang="en-US" sz="3600" dirty="0">
              <a:solidFill>
                <a:srgbClr val="1C1C1C"/>
              </a:solidFill>
              <a:latin typeface="Arial Narrow" pitchFamily="34" charset="0"/>
            </a:endParaRPr>
          </a:p>
        </p:txBody>
      </p:sp>
      <p:sp>
        <p:nvSpPr>
          <p:cNvPr id="23554" name="Rectangle 3"/>
          <p:cNvSpPr>
            <a:spLocks noChangeArrowheads="1"/>
          </p:cNvSpPr>
          <p:nvPr/>
        </p:nvSpPr>
        <p:spPr bwMode="auto">
          <a:xfrm>
            <a:off x="273050" y="908050"/>
            <a:ext cx="9428163" cy="5257800"/>
          </a:xfrm>
          <a:prstGeom prst="rect">
            <a:avLst/>
          </a:prstGeom>
          <a:noFill/>
          <a:ln w="9525">
            <a:noFill/>
            <a:miter lim="800000"/>
            <a:headEnd/>
            <a:tailEnd/>
          </a:ln>
        </p:spPr>
        <p:txBody>
          <a:bodyPr lIns="90000" tIns="46038" rIns="90000" bIns="46038"/>
          <a:lstStyle/>
          <a:p>
            <a:pPr marL="342900" indent="-342900">
              <a:spcBef>
                <a:spcPct val="20000"/>
              </a:spcBef>
            </a:pPr>
            <a:endParaRPr lang="en-AU" sz="3200" dirty="0"/>
          </a:p>
          <a:p>
            <a:pPr marL="342900" indent="-342900">
              <a:spcBef>
                <a:spcPct val="20000"/>
              </a:spcBef>
              <a:buFontTx/>
              <a:buChar char="•"/>
            </a:pPr>
            <a:r>
              <a:rPr lang="en-AU" sz="3200" dirty="0"/>
              <a:t>Bone disease, e.g. osteogenesis imperfecta.</a:t>
            </a:r>
          </a:p>
          <a:p>
            <a:pPr marL="342900" indent="-342900">
              <a:spcBef>
                <a:spcPct val="20000"/>
              </a:spcBef>
              <a:buFontTx/>
              <a:buChar char="•"/>
            </a:pPr>
            <a:r>
              <a:rPr lang="en-AU" sz="3200" dirty="0"/>
              <a:t>Infection or potential for infection over lying the insertion site, e.g. cellulitis, burns.</a:t>
            </a:r>
          </a:p>
          <a:p>
            <a:pPr marL="342900" indent="-342900">
              <a:spcBef>
                <a:spcPct val="20000"/>
              </a:spcBef>
              <a:buFontTx/>
              <a:buChar char="•"/>
            </a:pPr>
            <a:r>
              <a:rPr lang="en-AU" sz="3200" dirty="0"/>
              <a:t>Fracture of the bone or where previous attempts of intraosseous insertions have taken place, into the same bone.</a:t>
            </a:r>
          </a:p>
          <a:p>
            <a:pPr marL="342900" indent="-342900">
              <a:spcBef>
                <a:spcPct val="20000"/>
              </a:spcBef>
              <a:buFontTx/>
              <a:buChar char="•"/>
            </a:pPr>
            <a:r>
              <a:rPr lang="en-AU" sz="3200" dirty="0"/>
              <a:t>Vascular injuries – prevent reliable venous outflow.</a:t>
            </a:r>
            <a:endParaRPr lang="en-US" sz="32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dirty="0"/>
              <a:t>Pharmacological Intervention </a:t>
            </a:r>
          </a:p>
        </p:txBody>
      </p:sp>
      <p:sp>
        <p:nvSpPr>
          <p:cNvPr id="24578" name="Rectangle 3"/>
          <p:cNvSpPr>
            <a:spLocks noChangeArrowheads="1"/>
          </p:cNvSpPr>
          <p:nvPr/>
        </p:nvSpPr>
        <p:spPr bwMode="auto">
          <a:xfrm>
            <a:off x="-4083050" y="1776413"/>
            <a:ext cx="18072100" cy="3263900"/>
          </a:xfrm>
          <a:prstGeom prst="rect">
            <a:avLst/>
          </a:prstGeom>
          <a:noFill/>
          <a:ln w="9525">
            <a:noFill/>
            <a:miter lim="800000"/>
            <a:headEnd/>
            <a:tailEnd/>
          </a:ln>
        </p:spPr>
        <p:txBody>
          <a:bodyPr anchor="ctr">
            <a:spAutoFit/>
          </a:bodyPr>
          <a:lstStyle/>
          <a:p>
            <a:pPr algn="ctr">
              <a:tabLst>
                <a:tab pos="914400" algn="l"/>
              </a:tabLst>
            </a:pPr>
            <a:r>
              <a:rPr lang="en-AU" sz="2800" b="1" dirty="0"/>
              <a:t>“No medication has been </a:t>
            </a:r>
          </a:p>
          <a:p>
            <a:pPr algn="ctr">
              <a:tabLst>
                <a:tab pos="914400" algn="l"/>
              </a:tabLst>
            </a:pPr>
            <a:r>
              <a:rPr lang="en-AU" sz="2800" b="1" dirty="0"/>
              <a:t>shown to improve long term survival in humans</a:t>
            </a:r>
          </a:p>
          <a:p>
            <a:pPr algn="ctr">
              <a:tabLst>
                <a:tab pos="914400" algn="l"/>
              </a:tabLst>
            </a:pPr>
            <a:r>
              <a:rPr lang="en-AU" sz="2800" b="1" dirty="0"/>
              <a:t> after cardiac arrest.  </a:t>
            </a:r>
          </a:p>
          <a:p>
            <a:pPr algn="ctr">
              <a:tabLst>
                <a:tab pos="914400" algn="l"/>
              </a:tabLst>
            </a:pPr>
            <a:endParaRPr lang="en-AU" sz="2800" b="1" dirty="0"/>
          </a:p>
          <a:p>
            <a:pPr algn="ctr">
              <a:tabLst>
                <a:tab pos="914400" algn="l"/>
              </a:tabLst>
            </a:pPr>
            <a:r>
              <a:rPr lang="en-AU" sz="2800" b="1" dirty="0">
                <a:solidFill>
                  <a:srgbClr val="FF0000"/>
                </a:solidFill>
              </a:rPr>
              <a:t>Priorities are</a:t>
            </a:r>
            <a:r>
              <a:rPr lang="en-AU" sz="2800" b="1" dirty="0"/>
              <a:t> defibrillation, oxygenation and </a:t>
            </a:r>
          </a:p>
          <a:p>
            <a:pPr algn="ctr">
              <a:tabLst>
                <a:tab pos="914400" algn="l"/>
              </a:tabLst>
            </a:pPr>
            <a:r>
              <a:rPr lang="en-AU" sz="2800" b="1" dirty="0"/>
              <a:t>ventilation together with external cardiac compression”  </a:t>
            </a:r>
            <a:endParaRPr lang="en-US" sz="2800" dirty="0"/>
          </a:p>
          <a:p>
            <a:pPr algn="ctr">
              <a:tabLst>
                <a:tab pos="914400" algn="l"/>
              </a:tabLst>
            </a:pPr>
            <a:r>
              <a:rPr lang="en-AU" sz="2000" dirty="0"/>
              <a:t>(ANZCOR Guideline 11.5,  2016)</a:t>
            </a:r>
            <a:endParaRPr lang="en-US" sz="2000" dirty="0"/>
          </a:p>
          <a:p>
            <a:pPr algn="ctr" eaLnBrk="0" hangingPunct="0">
              <a:tabLst>
                <a:tab pos="914400" algn="l"/>
              </a:tabLst>
            </a:pP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dirty="0"/>
              <a:t>Resuscitation Drugs</a:t>
            </a:r>
          </a:p>
        </p:txBody>
      </p:sp>
      <p:sp>
        <p:nvSpPr>
          <p:cNvPr id="25602" name="Rectangle 3"/>
          <p:cNvSpPr>
            <a:spLocks noGrp="1" noChangeArrowheads="1"/>
          </p:cNvSpPr>
          <p:nvPr>
            <p:ph type="body" idx="4294967295"/>
          </p:nvPr>
        </p:nvSpPr>
        <p:spPr>
          <a:xfrm>
            <a:off x="560388" y="981075"/>
            <a:ext cx="6552852" cy="5472113"/>
          </a:xfrm>
        </p:spPr>
        <p:txBody>
          <a:bodyPr/>
          <a:lstStyle/>
          <a:p>
            <a:pPr marL="0" indent="0" eaLnBrk="1" hangingPunct="1">
              <a:lnSpc>
                <a:spcPct val="80000"/>
              </a:lnSpc>
              <a:buNone/>
            </a:pPr>
            <a:endParaRPr lang="en-US" sz="2800" dirty="0"/>
          </a:p>
          <a:p>
            <a:pPr eaLnBrk="1" hangingPunct="1">
              <a:lnSpc>
                <a:spcPct val="80000"/>
              </a:lnSpc>
            </a:pPr>
            <a:endParaRPr lang="en-US" sz="1600" dirty="0"/>
          </a:p>
        </p:txBody>
      </p:sp>
      <p:sp>
        <p:nvSpPr>
          <p:cNvPr id="25604" name="Text Box 5"/>
          <p:cNvSpPr txBox="1">
            <a:spLocks noChangeArrowheads="1"/>
          </p:cNvSpPr>
          <p:nvPr/>
        </p:nvSpPr>
        <p:spPr bwMode="auto">
          <a:xfrm>
            <a:off x="4448944" y="5194300"/>
            <a:ext cx="3744417" cy="502702"/>
          </a:xfrm>
          <a:prstGeom prst="rect">
            <a:avLst/>
          </a:prstGeom>
          <a:noFill/>
          <a:ln w="12700" cap="sq">
            <a:noFill/>
            <a:miter lim="800000"/>
            <a:headEnd type="none" w="sm" len="sm"/>
            <a:tailEnd type="none" w="sm" len="sm"/>
          </a:ln>
        </p:spPr>
        <p:txBody>
          <a:bodyPr wrap="square">
            <a:spAutoFit/>
          </a:bodyPr>
          <a:lstStyle/>
          <a:p>
            <a:pPr>
              <a:spcBef>
                <a:spcPct val="80000"/>
              </a:spcBef>
              <a:buClr>
                <a:schemeClr val="accent1"/>
              </a:buClr>
              <a:buFont typeface="Wingdings" pitchFamily="2" charset="2"/>
              <a:buNone/>
            </a:pPr>
            <a:r>
              <a:rPr lang="en-AU" sz="1400" baseline="-25000" dirty="0">
                <a:solidFill>
                  <a:srgbClr val="000000"/>
                </a:solidFill>
              </a:rPr>
              <a:t>(ARC Policy Guideline 11.6 February 2006</a:t>
            </a:r>
            <a:r>
              <a:rPr lang="en-AU" sz="1600" baseline="-25000" dirty="0">
                <a:solidFill>
                  <a:srgbClr val="000000"/>
                </a:solidFill>
              </a:rPr>
              <a:t>)</a:t>
            </a:r>
            <a:endParaRPr lang="en-US" sz="1600" baseline="-25000" dirty="0">
              <a:solidFill>
                <a:srgbClr val="000000"/>
              </a:solidFill>
            </a:endParaRPr>
          </a:p>
          <a:p>
            <a:endParaRPr lang="en-US" sz="2400" baseline="-25000" dirty="0">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03638374"/>
              </p:ext>
            </p:extLst>
          </p:nvPr>
        </p:nvGraphicFramePr>
        <p:xfrm>
          <a:off x="2936776" y="908720"/>
          <a:ext cx="5688632" cy="5636345"/>
        </p:xfrm>
        <a:graphic>
          <a:graphicData uri="http://schemas.openxmlformats.org/drawingml/2006/table">
            <a:tbl>
              <a:tblPr firstRow="1" bandRow="1">
                <a:tableStyleId>{5C22544A-7EE6-4342-B048-85BDC9FD1C3A}</a:tableStyleId>
              </a:tblPr>
              <a:tblGrid>
                <a:gridCol w="2844316">
                  <a:extLst>
                    <a:ext uri="{9D8B030D-6E8A-4147-A177-3AD203B41FA5}">
                      <a16:colId xmlns:a16="http://schemas.microsoft.com/office/drawing/2014/main" val="20000"/>
                    </a:ext>
                  </a:extLst>
                </a:gridCol>
                <a:gridCol w="2844316">
                  <a:extLst>
                    <a:ext uri="{9D8B030D-6E8A-4147-A177-3AD203B41FA5}">
                      <a16:colId xmlns:a16="http://schemas.microsoft.com/office/drawing/2014/main" val="20001"/>
                    </a:ext>
                  </a:extLst>
                </a:gridCol>
              </a:tblGrid>
              <a:tr h="15011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Specific Resuscitation D</a:t>
                      </a:r>
                      <a:r>
                        <a:rPr lang="en-AU" baseline="0" dirty="0"/>
                        <a:t>rugs</a:t>
                      </a:r>
                      <a:endParaRPr lang="en-AU" dirty="0"/>
                    </a:p>
                    <a:p>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Other drugs to be considered to manage particular condition's in  cardiac arrest</a:t>
                      </a:r>
                    </a:p>
                    <a:p>
                      <a:endParaRPr lang="en-AU" dirty="0"/>
                    </a:p>
                  </a:txBody>
                  <a:tcPr/>
                </a:tc>
                <a:extLst>
                  <a:ext uri="{0D108BD9-81ED-4DB2-BD59-A6C34878D82A}">
                    <a16:rowId xmlns:a16="http://schemas.microsoft.com/office/drawing/2014/main" val="10000"/>
                  </a:ext>
                </a:extLst>
              </a:tr>
              <a:tr h="478236">
                <a:tc>
                  <a:txBody>
                    <a:bodyPr/>
                    <a:lstStyle/>
                    <a:p>
                      <a:r>
                        <a:rPr lang="en-AU" dirty="0"/>
                        <a:t>Adrenaline</a:t>
                      </a:r>
                    </a:p>
                  </a:txBody>
                  <a:tcPr/>
                </a:tc>
                <a:tc>
                  <a:txBody>
                    <a:bodyPr/>
                    <a:lstStyle/>
                    <a:p>
                      <a:r>
                        <a:rPr lang="en-AU" baseline="0" dirty="0"/>
                        <a:t>Magnesium</a:t>
                      </a:r>
                      <a:endParaRPr lang="en-AU" dirty="0"/>
                    </a:p>
                  </a:txBody>
                  <a:tcPr/>
                </a:tc>
                <a:extLst>
                  <a:ext uri="{0D108BD9-81ED-4DB2-BD59-A6C34878D82A}">
                    <a16:rowId xmlns:a16="http://schemas.microsoft.com/office/drawing/2014/main" val="10001"/>
                  </a:ext>
                </a:extLst>
              </a:tr>
              <a:tr h="707047">
                <a:tc>
                  <a:txBody>
                    <a:bodyPr/>
                    <a:lstStyle/>
                    <a:p>
                      <a:r>
                        <a:rPr lang="en-AU" dirty="0"/>
                        <a:t>Amiodarone</a:t>
                      </a:r>
                    </a:p>
                  </a:txBody>
                  <a:tcPr/>
                </a:tc>
                <a:tc>
                  <a:txBody>
                    <a:bodyPr/>
                    <a:lstStyle/>
                    <a:p>
                      <a:r>
                        <a:rPr lang="en-AU" dirty="0"/>
                        <a:t>Potassium</a:t>
                      </a:r>
                    </a:p>
                  </a:txBody>
                  <a:tcPr/>
                </a:tc>
                <a:extLst>
                  <a:ext uri="{0D108BD9-81ED-4DB2-BD59-A6C34878D82A}">
                    <a16:rowId xmlns:a16="http://schemas.microsoft.com/office/drawing/2014/main" val="10002"/>
                  </a:ext>
                </a:extLst>
              </a:tr>
              <a:tr h="1782625">
                <a:tc>
                  <a:txBody>
                    <a:bodyPr/>
                    <a:lstStyle/>
                    <a:p>
                      <a:endParaRPr lang="en-AU" dirty="0"/>
                    </a:p>
                  </a:txBody>
                  <a:tcPr/>
                </a:tc>
                <a:tc>
                  <a:txBody>
                    <a:bodyPr/>
                    <a:lstStyle/>
                    <a:p>
                      <a:r>
                        <a:rPr lang="en-AU" dirty="0"/>
                        <a:t>Lignocaine </a:t>
                      </a:r>
                    </a:p>
                    <a:p>
                      <a:r>
                        <a:rPr lang="en-AU" dirty="0"/>
                        <a:t>(may be used as an alternative to Amiodarone)</a:t>
                      </a:r>
                    </a:p>
                    <a:p>
                      <a:r>
                        <a:rPr lang="en-AU" dirty="0"/>
                        <a:t>Calcium</a:t>
                      </a:r>
                    </a:p>
                    <a:p>
                      <a:r>
                        <a:rPr lang="en-AU" dirty="0"/>
                        <a:t>Sodium Bicarbonate</a:t>
                      </a:r>
                    </a:p>
                    <a:p>
                      <a:endParaRPr lang="en-AU" dirty="0"/>
                    </a:p>
                  </a:txBody>
                  <a:tcPr/>
                </a:tc>
                <a:extLst>
                  <a:ext uri="{0D108BD9-81ED-4DB2-BD59-A6C34878D82A}">
                    <a16:rowId xmlns:a16="http://schemas.microsoft.com/office/drawing/2014/main" val="10003"/>
                  </a:ext>
                </a:extLst>
              </a:tr>
              <a:tr h="938224">
                <a:tc>
                  <a:txBody>
                    <a:bodyPr/>
                    <a:lstStyle/>
                    <a:p>
                      <a:r>
                        <a:rPr lang="en-AU" dirty="0"/>
                        <a:t>Vasopressin can be used in settings that do not use Adrenaline </a:t>
                      </a:r>
                    </a:p>
                  </a:txBody>
                  <a:tcPr/>
                </a:tc>
                <a:tc>
                  <a:txBody>
                    <a:bodyPr/>
                    <a:lstStyle/>
                    <a:p>
                      <a:endParaRPr lang="en-AU" dirty="0"/>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Specific Resuscitation Drugs</a:t>
            </a:r>
          </a:p>
        </p:txBody>
      </p:sp>
      <p:pic>
        <p:nvPicPr>
          <p:cNvPr id="4" name="Picture 4"/>
          <p:cNvPicPr>
            <a:picLocks noGrp="1" noChangeAspect="1" noChangeArrowheads="1"/>
          </p:cNvPicPr>
          <p:nvPr>
            <p:ph idx="1"/>
          </p:nvPr>
        </p:nvPicPr>
        <p:blipFill>
          <a:blip r:embed="rId2"/>
          <a:srcRect/>
          <a:stretch>
            <a:fillRect/>
          </a:stretch>
        </p:blipFill>
        <p:spPr bwMode="auto">
          <a:xfrm>
            <a:off x="3008785" y="2066692"/>
            <a:ext cx="3096180" cy="3218329"/>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99763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88950" y="115888"/>
            <a:ext cx="8634413" cy="649287"/>
          </a:xfrm>
        </p:spPr>
        <p:txBody>
          <a:bodyPr/>
          <a:lstStyle/>
          <a:p>
            <a:pPr eaLnBrk="1" hangingPunct="1">
              <a:defRPr/>
            </a:pPr>
            <a:r>
              <a:rPr lang="en-US" dirty="0">
                <a:solidFill>
                  <a:srgbClr val="FF0000"/>
                </a:solidFill>
                <a:effectLst>
                  <a:outerShdw blurRad="38100" dist="38100" dir="2700000" algn="tl">
                    <a:srgbClr val="C0C0C0"/>
                  </a:outerShdw>
                </a:effectLst>
              </a:rPr>
              <a:t>Adrenaline</a:t>
            </a:r>
          </a:p>
        </p:txBody>
      </p:sp>
      <p:sp>
        <p:nvSpPr>
          <p:cNvPr id="26626" name="Rectangle 3"/>
          <p:cNvSpPr>
            <a:spLocks noGrp="1" noChangeArrowheads="1"/>
          </p:cNvSpPr>
          <p:nvPr>
            <p:ph type="body" idx="1"/>
          </p:nvPr>
        </p:nvSpPr>
        <p:spPr>
          <a:xfrm>
            <a:off x="344488" y="1196975"/>
            <a:ext cx="9396412" cy="4968875"/>
          </a:xfrm>
        </p:spPr>
        <p:txBody>
          <a:bodyPr/>
          <a:lstStyle/>
          <a:p>
            <a:pPr eaLnBrk="1" hangingPunct="1">
              <a:lnSpc>
                <a:spcPct val="80000"/>
              </a:lnSpc>
              <a:buFontTx/>
              <a:buNone/>
            </a:pPr>
            <a:r>
              <a:rPr lang="en-AU" sz="2800" b="1" dirty="0">
                <a:solidFill>
                  <a:srgbClr val="FF0000"/>
                </a:solidFill>
              </a:rPr>
              <a:t>Actions:</a:t>
            </a:r>
            <a:r>
              <a:rPr lang="en-AU" sz="2800" dirty="0">
                <a:solidFill>
                  <a:srgbClr val="FF0000"/>
                </a:solidFill>
              </a:rPr>
              <a:t>	</a:t>
            </a:r>
          </a:p>
          <a:p>
            <a:pPr eaLnBrk="1" hangingPunct="1">
              <a:lnSpc>
                <a:spcPct val="80000"/>
              </a:lnSpc>
            </a:pPr>
            <a:r>
              <a:rPr lang="en-AU" sz="2600" dirty="0"/>
              <a:t>A naturally occurring catecholamine with alpha &amp; beta effects.  </a:t>
            </a:r>
          </a:p>
          <a:p>
            <a:pPr eaLnBrk="1" hangingPunct="1">
              <a:lnSpc>
                <a:spcPct val="80000"/>
              </a:lnSpc>
            </a:pPr>
            <a:r>
              <a:rPr lang="en-AU" sz="2600" dirty="0"/>
              <a:t>In cardiac arrest via its alpha adrenergic action it produces peripheral vasoconstriction</a:t>
            </a:r>
          </a:p>
          <a:p>
            <a:pPr eaLnBrk="1" hangingPunct="1">
              <a:lnSpc>
                <a:spcPct val="80000"/>
              </a:lnSpc>
            </a:pPr>
            <a:r>
              <a:rPr lang="en-AU" sz="2600" dirty="0"/>
              <a:t>Directs available cardiac output to the myocardium and brain </a:t>
            </a:r>
          </a:p>
          <a:p>
            <a:pPr eaLnBrk="1" hangingPunct="1">
              <a:lnSpc>
                <a:spcPct val="80000"/>
              </a:lnSpc>
              <a:buFontTx/>
              <a:buNone/>
            </a:pPr>
            <a:endParaRPr lang="en-AU" sz="2600" b="1" dirty="0">
              <a:solidFill>
                <a:schemeClr val="accent1"/>
              </a:solidFill>
            </a:endParaRPr>
          </a:p>
          <a:p>
            <a:pPr eaLnBrk="1" hangingPunct="1">
              <a:lnSpc>
                <a:spcPct val="80000"/>
              </a:lnSpc>
              <a:buFontTx/>
              <a:buNone/>
            </a:pPr>
            <a:r>
              <a:rPr lang="en-AU" sz="2800" b="1" dirty="0">
                <a:solidFill>
                  <a:srgbClr val="FF0000"/>
                </a:solidFill>
              </a:rPr>
              <a:t>Indications:</a:t>
            </a:r>
            <a:r>
              <a:rPr lang="en-AU" sz="2000" dirty="0"/>
              <a:t>	</a:t>
            </a:r>
          </a:p>
          <a:p>
            <a:pPr eaLnBrk="1" hangingPunct="1">
              <a:lnSpc>
                <a:spcPct val="80000"/>
              </a:lnSpc>
            </a:pPr>
            <a:r>
              <a:rPr lang="en-AU" sz="2600" dirty="0"/>
              <a:t>VF / Pulseless VT that have not responded to initial defibrillation attempts </a:t>
            </a:r>
          </a:p>
          <a:p>
            <a:pPr eaLnBrk="1" hangingPunct="1">
              <a:lnSpc>
                <a:spcPct val="80000"/>
              </a:lnSpc>
            </a:pPr>
            <a:r>
              <a:rPr lang="en-AU" sz="2600" dirty="0"/>
              <a:t>Asystole and PEA (EMD) as initial treatment.</a:t>
            </a:r>
          </a:p>
          <a:p>
            <a:pPr eaLnBrk="1" hangingPunct="1">
              <a:lnSpc>
                <a:spcPct val="80000"/>
              </a:lnSpc>
            </a:pPr>
            <a:endParaRPr lang="en-US" sz="26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0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solidFill>
                  <a:srgbClr val="FF0000"/>
                </a:solidFill>
                <a:effectLst>
                  <a:outerShdw blurRad="38100" dist="38100" dir="2700000" algn="tl">
                    <a:srgbClr val="C0C0C0"/>
                  </a:outerShdw>
                </a:effectLst>
              </a:rPr>
              <a:t>Adrenaline</a:t>
            </a:r>
          </a:p>
        </p:txBody>
      </p:sp>
      <p:sp>
        <p:nvSpPr>
          <p:cNvPr id="27650" name="Rectangle 4"/>
          <p:cNvSpPr>
            <a:spLocks noChangeArrowheads="1"/>
          </p:cNvSpPr>
          <p:nvPr/>
        </p:nvSpPr>
        <p:spPr bwMode="auto">
          <a:xfrm>
            <a:off x="200025" y="6021388"/>
            <a:ext cx="2305050" cy="720725"/>
          </a:xfrm>
          <a:prstGeom prst="rect">
            <a:avLst/>
          </a:prstGeom>
          <a:solidFill>
            <a:schemeClr val="bg1"/>
          </a:solidFill>
          <a:ln w="9525">
            <a:noFill/>
            <a:miter lim="800000"/>
            <a:headEnd/>
            <a:tailEnd/>
          </a:ln>
        </p:spPr>
        <p:txBody>
          <a:bodyPr wrap="none" anchor="ctr"/>
          <a:lstStyle/>
          <a:p>
            <a:endParaRPr lang="en-AU" dirty="0"/>
          </a:p>
        </p:txBody>
      </p:sp>
      <p:sp>
        <p:nvSpPr>
          <p:cNvPr id="36867" name="Rectangle 3"/>
          <p:cNvSpPr>
            <a:spLocks noGrp="1" noChangeArrowheads="1"/>
          </p:cNvSpPr>
          <p:nvPr>
            <p:ph type="body" idx="1"/>
          </p:nvPr>
        </p:nvSpPr>
        <p:spPr>
          <a:xfrm>
            <a:off x="631825" y="981074"/>
            <a:ext cx="9109075" cy="5400675"/>
          </a:xfrm>
        </p:spPr>
        <p:txBody>
          <a:bodyPr/>
          <a:lstStyle/>
          <a:p>
            <a:pPr eaLnBrk="1" hangingPunct="1">
              <a:buFontTx/>
              <a:buNone/>
              <a:defRPr/>
            </a:pPr>
            <a:r>
              <a:rPr lang="en-AU" sz="2800" b="1" dirty="0">
                <a:solidFill>
                  <a:srgbClr val="FF0000"/>
                </a:solidFill>
              </a:rPr>
              <a:t>Adverse Effects:</a:t>
            </a:r>
          </a:p>
          <a:p>
            <a:pPr eaLnBrk="1" hangingPunct="1">
              <a:buFont typeface="Arial" panose="020B0604020202020204" pitchFamily="34" charset="0"/>
              <a:buChar char="•"/>
              <a:defRPr/>
            </a:pPr>
            <a:r>
              <a:rPr lang="en-AU" sz="2400" dirty="0"/>
              <a:t>Tachyarrhythmia's</a:t>
            </a:r>
          </a:p>
          <a:p>
            <a:pPr eaLnBrk="1" hangingPunct="1">
              <a:spcBef>
                <a:spcPct val="65000"/>
              </a:spcBef>
              <a:defRPr/>
            </a:pPr>
            <a:r>
              <a:rPr lang="en-AU" sz="2400" dirty="0"/>
              <a:t>Severe hypertension after resuscitation</a:t>
            </a:r>
          </a:p>
          <a:p>
            <a:pPr eaLnBrk="1" hangingPunct="1">
              <a:spcBef>
                <a:spcPct val="65000"/>
              </a:spcBef>
              <a:defRPr/>
            </a:pPr>
            <a:r>
              <a:rPr lang="en-AU" sz="2400" dirty="0"/>
              <a:t>Tissue necrosis if extravasation occurs</a:t>
            </a:r>
          </a:p>
          <a:p>
            <a:pPr eaLnBrk="1" hangingPunct="1">
              <a:buFontTx/>
              <a:buNone/>
              <a:defRPr/>
            </a:pPr>
            <a:endParaRPr lang="en-US" sz="2800" b="1" dirty="0">
              <a:solidFill>
                <a:srgbClr val="FF0000"/>
              </a:solidFill>
            </a:endParaRPr>
          </a:p>
          <a:p>
            <a:pPr eaLnBrk="1" hangingPunct="1">
              <a:buFontTx/>
              <a:buNone/>
              <a:defRPr/>
            </a:pPr>
            <a:r>
              <a:rPr lang="en-US" sz="2800" b="1" dirty="0">
                <a:solidFill>
                  <a:srgbClr val="FF0000"/>
                </a:solidFill>
              </a:rPr>
              <a:t>Adult dosage:</a:t>
            </a:r>
          </a:p>
          <a:p>
            <a:pPr eaLnBrk="1" hangingPunct="1">
              <a:defRPr/>
            </a:pPr>
            <a:r>
              <a:rPr lang="en-US" sz="2400" dirty="0"/>
              <a:t>1mg every</a:t>
            </a:r>
            <a:r>
              <a:rPr lang="en-US" sz="2400" b="1" dirty="0"/>
              <a:t> </a:t>
            </a:r>
            <a:r>
              <a:rPr lang="en-US" sz="2400" b="1" dirty="0">
                <a:solidFill>
                  <a:srgbClr val="FF0000"/>
                </a:solidFill>
              </a:rPr>
              <a:t>4 minutes </a:t>
            </a:r>
            <a:r>
              <a:rPr lang="en-US" sz="2400" dirty="0"/>
              <a:t>(</a:t>
            </a:r>
            <a:r>
              <a:rPr lang="en-US" sz="2400" b="1" dirty="0">
                <a:solidFill>
                  <a:srgbClr val="FF0000"/>
                </a:solidFill>
              </a:rPr>
              <a:t>2 loops</a:t>
            </a:r>
            <a:r>
              <a:rPr lang="en-US" sz="2400" b="1" dirty="0"/>
              <a:t> </a:t>
            </a:r>
            <a:r>
              <a:rPr lang="en-US" sz="2400" dirty="0"/>
              <a:t>during CPR)</a:t>
            </a:r>
          </a:p>
          <a:p>
            <a:pPr marL="0" indent="0" eaLnBrk="1" hangingPunct="1">
              <a:buNone/>
              <a:defRPr/>
            </a:pPr>
            <a:endParaRPr lang="en-US" sz="2400" b="1" dirty="0">
              <a:solidFill>
                <a:srgbClr val="FF0000"/>
              </a:solidFill>
            </a:endParaRPr>
          </a:p>
          <a:p>
            <a:pPr eaLnBrk="1" hangingPunct="1">
              <a:buFontTx/>
              <a:buNone/>
              <a:defRPr/>
            </a:pPr>
            <a:r>
              <a:rPr lang="en-US" sz="2800" b="1" dirty="0">
                <a:solidFill>
                  <a:srgbClr val="FF0000"/>
                </a:solidFill>
              </a:rPr>
              <a:t>Paediatric dosage:</a:t>
            </a:r>
          </a:p>
          <a:p>
            <a:pPr eaLnBrk="1" hangingPunct="1">
              <a:defRPr/>
            </a:pPr>
            <a:r>
              <a:rPr lang="en-US" sz="2400" dirty="0"/>
              <a:t>10 mcg/kg 	IV/IO dose every</a:t>
            </a:r>
            <a:r>
              <a:rPr lang="en-US" sz="2400" b="1" dirty="0"/>
              <a:t> </a:t>
            </a:r>
            <a:r>
              <a:rPr lang="en-US" sz="2400" b="1" dirty="0">
                <a:solidFill>
                  <a:srgbClr val="FF0000"/>
                </a:solidFill>
              </a:rPr>
              <a:t>4</a:t>
            </a:r>
            <a:r>
              <a:rPr lang="en-US" sz="2400" b="1" i="1" dirty="0">
                <a:solidFill>
                  <a:srgbClr val="FF0000"/>
                </a:solidFill>
                <a:effectLst>
                  <a:outerShdw blurRad="38100" dist="38100" dir="2700000" algn="tl">
                    <a:srgbClr val="C0C0C0"/>
                  </a:outerShdw>
                </a:effectLst>
              </a:rPr>
              <a:t> minutes</a:t>
            </a:r>
            <a:r>
              <a:rPr lang="en-US" sz="2400" b="1" dirty="0"/>
              <a:t> </a:t>
            </a:r>
            <a:r>
              <a:rPr lang="en-US" sz="2400" dirty="0"/>
              <a:t>during CPR </a:t>
            </a:r>
            <a:r>
              <a:rPr lang="en-US" sz="1600" dirty="0"/>
              <a:t>(0.1mls/kg for 1:10,000)</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solidFill>
                  <a:srgbClr val="FF0000"/>
                </a:solidFill>
                <a:effectLst>
                  <a:outerShdw blurRad="38100" dist="38100" dir="2700000" algn="tl">
                    <a:srgbClr val="C0C0C0"/>
                  </a:outerShdw>
                </a:effectLst>
              </a:rPr>
              <a:t>Amiodarone</a:t>
            </a:r>
          </a:p>
        </p:txBody>
      </p:sp>
      <p:sp>
        <p:nvSpPr>
          <p:cNvPr id="28674" name="Rectangle 4"/>
          <p:cNvSpPr>
            <a:spLocks noChangeArrowheads="1"/>
          </p:cNvSpPr>
          <p:nvPr/>
        </p:nvSpPr>
        <p:spPr bwMode="auto">
          <a:xfrm>
            <a:off x="200025" y="6021388"/>
            <a:ext cx="2305050" cy="720725"/>
          </a:xfrm>
          <a:prstGeom prst="rect">
            <a:avLst/>
          </a:prstGeom>
          <a:solidFill>
            <a:schemeClr val="bg1"/>
          </a:solidFill>
          <a:ln w="9525">
            <a:noFill/>
            <a:miter lim="800000"/>
            <a:headEnd/>
            <a:tailEnd/>
          </a:ln>
        </p:spPr>
        <p:txBody>
          <a:bodyPr wrap="none" anchor="ctr"/>
          <a:lstStyle/>
          <a:p>
            <a:endParaRPr lang="en-AU" dirty="0"/>
          </a:p>
        </p:txBody>
      </p:sp>
      <p:sp>
        <p:nvSpPr>
          <p:cNvPr id="28675" name="Rectangle 3"/>
          <p:cNvSpPr>
            <a:spLocks noGrp="1" noChangeArrowheads="1"/>
          </p:cNvSpPr>
          <p:nvPr>
            <p:ph type="body" idx="1"/>
          </p:nvPr>
        </p:nvSpPr>
        <p:spPr>
          <a:xfrm>
            <a:off x="273050" y="981075"/>
            <a:ext cx="8915400" cy="5328245"/>
          </a:xfrm>
        </p:spPr>
        <p:txBody>
          <a:bodyPr/>
          <a:lstStyle/>
          <a:p>
            <a:pPr eaLnBrk="1" hangingPunct="1">
              <a:lnSpc>
                <a:spcPct val="120000"/>
              </a:lnSpc>
              <a:buFontTx/>
              <a:buNone/>
            </a:pPr>
            <a:r>
              <a:rPr lang="en-US" sz="2800" b="1" dirty="0">
                <a:solidFill>
                  <a:srgbClr val="FF0000"/>
                </a:solidFill>
              </a:rPr>
              <a:t>Action:</a:t>
            </a:r>
          </a:p>
          <a:p>
            <a:pPr eaLnBrk="1" hangingPunct="1">
              <a:lnSpc>
                <a:spcPct val="120000"/>
              </a:lnSpc>
            </a:pPr>
            <a:r>
              <a:rPr lang="en-US" sz="2400" dirty="0"/>
              <a:t>Antiarrhythmic drug with complex pharmacokinetics and pharmacodynamics. Has effects on Na+, K+ and C- channels, as well as alpha and beta-adrenergic blocking properties.</a:t>
            </a:r>
          </a:p>
          <a:p>
            <a:pPr eaLnBrk="1" hangingPunct="1">
              <a:lnSpc>
                <a:spcPct val="120000"/>
              </a:lnSpc>
              <a:buFontTx/>
              <a:buNone/>
            </a:pPr>
            <a:r>
              <a:rPr lang="en-US" sz="2800" b="1" dirty="0">
                <a:solidFill>
                  <a:srgbClr val="FF0000"/>
                </a:solidFill>
              </a:rPr>
              <a:t>Indications:</a:t>
            </a:r>
          </a:p>
          <a:p>
            <a:pPr eaLnBrk="1" hangingPunct="1">
              <a:lnSpc>
                <a:spcPct val="120000"/>
              </a:lnSpc>
            </a:pPr>
            <a:r>
              <a:rPr lang="en-AU" sz="2400" dirty="0"/>
              <a:t>Failure of DC shocks and adrenaline to revert VF/Pulseless VT (given between third and fourth shock )</a:t>
            </a:r>
          </a:p>
          <a:p>
            <a:pPr eaLnBrk="1" hangingPunct="1">
              <a:lnSpc>
                <a:spcPct val="120000"/>
              </a:lnSpc>
            </a:pPr>
            <a:r>
              <a:rPr lang="en-US" sz="2400" dirty="0"/>
              <a:t>Prophylaxis of recurrent VF/VT.</a:t>
            </a:r>
          </a:p>
          <a:p>
            <a:pPr eaLnBrk="1" hangingPunct="1">
              <a:lnSpc>
                <a:spcPct val="120000"/>
              </a:lnSpc>
            </a:pPr>
            <a:r>
              <a:rPr lang="en-US" sz="2400" dirty="0"/>
              <a:t>In children – atrial tachycardia's, SVT, pulseless VT, junctional ectopic tachycardia.</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a:solidFill>
                  <a:srgbClr val="FF0000"/>
                </a:solidFill>
                <a:effectLst>
                  <a:outerShdw blurRad="38100" dist="38100" dir="2700000" algn="tl">
                    <a:srgbClr val="C0C0C0"/>
                  </a:outerShdw>
                </a:effectLst>
              </a:rPr>
              <a:t>Amiodarone</a:t>
            </a:r>
          </a:p>
        </p:txBody>
      </p:sp>
      <p:sp>
        <p:nvSpPr>
          <p:cNvPr id="29698" name="Rectangle 3"/>
          <p:cNvSpPr>
            <a:spLocks noGrp="1" noChangeArrowheads="1"/>
          </p:cNvSpPr>
          <p:nvPr>
            <p:ph type="body" idx="1"/>
          </p:nvPr>
        </p:nvSpPr>
        <p:spPr>
          <a:xfrm>
            <a:off x="495300" y="1052513"/>
            <a:ext cx="8915400" cy="4886325"/>
          </a:xfrm>
        </p:spPr>
        <p:txBody>
          <a:bodyPr/>
          <a:lstStyle/>
          <a:p>
            <a:pPr eaLnBrk="1" hangingPunct="1">
              <a:lnSpc>
                <a:spcPct val="80000"/>
              </a:lnSpc>
              <a:buFontTx/>
              <a:buNone/>
            </a:pPr>
            <a:r>
              <a:rPr lang="en-US" sz="2800" b="1" dirty="0">
                <a:solidFill>
                  <a:srgbClr val="FF0000"/>
                </a:solidFill>
              </a:rPr>
              <a:t>Adverse Effects:</a:t>
            </a:r>
          </a:p>
          <a:p>
            <a:pPr eaLnBrk="1" hangingPunct="1">
              <a:lnSpc>
                <a:spcPct val="80000"/>
              </a:lnSpc>
            </a:pPr>
            <a:r>
              <a:rPr lang="en-US" sz="2400" dirty="0"/>
              <a:t>Hypotension</a:t>
            </a:r>
          </a:p>
          <a:p>
            <a:pPr eaLnBrk="1" hangingPunct="1">
              <a:lnSpc>
                <a:spcPct val="80000"/>
              </a:lnSpc>
            </a:pPr>
            <a:r>
              <a:rPr lang="en-US" sz="2400" dirty="0"/>
              <a:t>Bradycardia</a:t>
            </a:r>
          </a:p>
          <a:p>
            <a:pPr eaLnBrk="1" hangingPunct="1">
              <a:lnSpc>
                <a:spcPct val="80000"/>
              </a:lnSpc>
            </a:pPr>
            <a:r>
              <a:rPr lang="en-US" sz="2400" dirty="0"/>
              <a:t>Heart block</a:t>
            </a:r>
          </a:p>
          <a:p>
            <a:pPr eaLnBrk="1" hangingPunct="1">
              <a:lnSpc>
                <a:spcPct val="80000"/>
              </a:lnSpc>
              <a:buFontTx/>
              <a:buNone/>
            </a:pPr>
            <a:endParaRPr lang="en-US" sz="2400" b="1" dirty="0">
              <a:solidFill>
                <a:srgbClr val="FF0000"/>
              </a:solidFill>
            </a:endParaRPr>
          </a:p>
          <a:p>
            <a:pPr eaLnBrk="1" hangingPunct="1">
              <a:lnSpc>
                <a:spcPct val="80000"/>
              </a:lnSpc>
              <a:buFontTx/>
              <a:buNone/>
            </a:pPr>
            <a:r>
              <a:rPr lang="en-US" sz="2800" b="1" dirty="0">
                <a:solidFill>
                  <a:srgbClr val="FF0000"/>
                </a:solidFill>
              </a:rPr>
              <a:t>Adult dosage:</a:t>
            </a:r>
          </a:p>
          <a:p>
            <a:pPr eaLnBrk="1" hangingPunct="1">
              <a:lnSpc>
                <a:spcPct val="80000"/>
              </a:lnSpc>
            </a:pPr>
            <a:r>
              <a:rPr lang="en-US" sz="2400" dirty="0"/>
              <a:t>Initial bolus dose is 300mg (in dextrose). </a:t>
            </a:r>
          </a:p>
          <a:p>
            <a:pPr eaLnBrk="1" hangingPunct="1">
              <a:lnSpc>
                <a:spcPct val="80000"/>
              </a:lnSpc>
            </a:pPr>
            <a:r>
              <a:rPr lang="en-US" sz="2400" dirty="0"/>
              <a:t>An additional 150mg could be considered</a:t>
            </a:r>
          </a:p>
          <a:p>
            <a:pPr eaLnBrk="1" hangingPunct="1">
              <a:lnSpc>
                <a:spcPct val="80000"/>
              </a:lnSpc>
            </a:pPr>
            <a:r>
              <a:rPr lang="en-US" sz="2400" dirty="0"/>
              <a:t>Followed by an infusion (15mg/kg over 24 hrs)</a:t>
            </a:r>
          </a:p>
          <a:p>
            <a:pPr eaLnBrk="1" hangingPunct="1">
              <a:lnSpc>
                <a:spcPct val="80000"/>
              </a:lnSpc>
              <a:buFontTx/>
              <a:buNone/>
            </a:pPr>
            <a:endParaRPr lang="en-US" sz="2800" b="1" dirty="0">
              <a:solidFill>
                <a:srgbClr val="FF0000"/>
              </a:solidFill>
            </a:endParaRPr>
          </a:p>
          <a:p>
            <a:pPr eaLnBrk="1" hangingPunct="1">
              <a:lnSpc>
                <a:spcPct val="80000"/>
              </a:lnSpc>
              <a:buFontTx/>
              <a:buNone/>
            </a:pPr>
            <a:r>
              <a:rPr lang="en-US" sz="2800" b="1" dirty="0">
                <a:solidFill>
                  <a:srgbClr val="FF0000"/>
                </a:solidFill>
              </a:rPr>
              <a:t>Paediatric dosage:</a:t>
            </a:r>
          </a:p>
          <a:p>
            <a:pPr eaLnBrk="1" hangingPunct="1">
              <a:lnSpc>
                <a:spcPct val="80000"/>
              </a:lnSpc>
            </a:pPr>
            <a:r>
              <a:rPr lang="en-US" sz="2400" dirty="0"/>
              <a:t>Initial bolus is 5mg/kg (may be repeated)</a:t>
            </a:r>
          </a:p>
          <a:p>
            <a:pPr eaLnBrk="1" hangingPunct="1">
              <a:lnSpc>
                <a:spcPct val="80000"/>
              </a:lnSpc>
            </a:pPr>
            <a:endParaRPr lang="en-US" sz="2400" dirty="0"/>
          </a:p>
          <a:p>
            <a:pPr eaLnBrk="1" hangingPunct="1">
              <a:lnSpc>
                <a:spcPct val="80000"/>
              </a:lnSpc>
            </a:pPr>
            <a:endParaRPr lang="en-US" sz="2800" dirty="0"/>
          </a:p>
          <a:p>
            <a:pPr eaLnBrk="1" hangingPunct="1">
              <a:lnSpc>
                <a:spcPct val="80000"/>
              </a:lnSpc>
            </a:pPr>
            <a:endParaRPr lang="en-US" sz="3600" dirty="0"/>
          </a:p>
        </p:txBody>
      </p:sp>
      <p:sp>
        <p:nvSpPr>
          <p:cNvPr id="29699" name="Rectangle 4"/>
          <p:cNvSpPr>
            <a:spLocks noChangeArrowheads="1"/>
          </p:cNvSpPr>
          <p:nvPr/>
        </p:nvSpPr>
        <p:spPr bwMode="auto">
          <a:xfrm>
            <a:off x="200025" y="6021388"/>
            <a:ext cx="2305050" cy="720725"/>
          </a:xfrm>
          <a:prstGeom prst="rect">
            <a:avLst/>
          </a:prstGeom>
          <a:solidFill>
            <a:schemeClr val="bg1"/>
          </a:solidFill>
          <a:ln w="9525">
            <a:noFill/>
            <a:miter lim="800000"/>
            <a:headEnd/>
            <a:tailEnd/>
          </a:ln>
        </p:spPr>
        <p:txBody>
          <a:bodyPr wrap="none" anchor="ctr"/>
          <a:lstStyle/>
          <a:p>
            <a:endParaRPr lang="en-AU"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8588" y="115888"/>
            <a:ext cx="9001125" cy="649287"/>
          </a:xfrm>
        </p:spPr>
        <p:txBody>
          <a:bodyPr/>
          <a:lstStyle/>
          <a:p>
            <a:pPr eaLnBrk="1" hangingPunct="1">
              <a:defRPr/>
            </a:pPr>
            <a:r>
              <a:rPr lang="en-US" dirty="0">
                <a:solidFill>
                  <a:srgbClr val="FF0000"/>
                </a:solidFill>
                <a:effectLst>
                  <a:outerShdw blurRad="38100" dist="38100" dir="2700000" algn="tl">
                    <a:srgbClr val="C0C0C0"/>
                  </a:outerShdw>
                </a:effectLst>
              </a:rPr>
              <a:t>Vasopressin</a:t>
            </a:r>
          </a:p>
        </p:txBody>
      </p:sp>
      <p:sp>
        <p:nvSpPr>
          <p:cNvPr id="43010" name="Rectangle 3"/>
          <p:cNvSpPr>
            <a:spLocks noGrp="1" noChangeArrowheads="1"/>
          </p:cNvSpPr>
          <p:nvPr>
            <p:ph type="body" idx="1"/>
          </p:nvPr>
        </p:nvSpPr>
        <p:spPr>
          <a:xfrm>
            <a:off x="344488" y="981075"/>
            <a:ext cx="9356725" cy="4749800"/>
          </a:xfrm>
        </p:spPr>
        <p:txBody>
          <a:bodyPr/>
          <a:lstStyle/>
          <a:p>
            <a:pPr eaLnBrk="1" hangingPunct="1">
              <a:buFontTx/>
              <a:buNone/>
            </a:pPr>
            <a:r>
              <a:rPr lang="en-US" sz="2800" b="1" dirty="0">
                <a:solidFill>
                  <a:srgbClr val="FF0000"/>
                </a:solidFill>
              </a:rPr>
              <a:t>Action:</a:t>
            </a:r>
          </a:p>
          <a:p>
            <a:pPr eaLnBrk="1" hangingPunct="1">
              <a:buFont typeface="Symbol" pitchFamily="18" charset="2"/>
              <a:buChar char=""/>
            </a:pPr>
            <a:r>
              <a:rPr lang="en-AU" sz="2400" dirty="0"/>
              <a:t>Commonly referred to as an antidiuretic hormone. In high doses vasopressin acts as a non-adrenergic peripheral vasoconstrictor and therefore is an effective vasopressor.</a:t>
            </a:r>
          </a:p>
          <a:p>
            <a:pPr eaLnBrk="1" hangingPunct="1">
              <a:buFont typeface="Symbol" pitchFamily="18" charset="2"/>
              <a:buNone/>
            </a:pPr>
            <a:r>
              <a:rPr lang="en-US" sz="2800" b="1" dirty="0">
                <a:solidFill>
                  <a:srgbClr val="FF0000"/>
                </a:solidFill>
              </a:rPr>
              <a:t>Indications:</a:t>
            </a:r>
            <a:endParaRPr lang="en-AU" sz="2800" dirty="0">
              <a:solidFill>
                <a:srgbClr val="FF0000"/>
              </a:solidFill>
            </a:endParaRPr>
          </a:p>
          <a:p>
            <a:pPr eaLnBrk="1" hangingPunct="1"/>
            <a:r>
              <a:rPr lang="en-AU" sz="2400" dirty="0"/>
              <a:t>Vasopressin is an alternative vasopressor to adrenaline, meta-analysis trials show that vasopressin offers no advantages compared to adrenaline (ARC Guideline 12.4 pg2 Dec 2010). </a:t>
            </a:r>
          </a:p>
          <a:p>
            <a:pPr eaLnBrk="1" hangingPunct="1">
              <a:buFontTx/>
              <a:buNone/>
            </a:pPr>
            <a:r>
              <a:rPr lang="en-US" sz="2800" b="1" dirty="0">
                <a:solidFill>
                  <a:srgbClr val="FF0000"/>
                </a:solidFill>
              </a:rPr>
              <a:t>Dose:</a:t>
            </a:r>
          </a:p>
          <a:p>
            <a:pPr eaLnBrk="1" hangingPunct="1"/>
            <a:r>
              <a:rPr lang="en-AU" sz="2400" b="1" u="sng" dirty="0"/>
              <a:t>Adult</a:t>
            </a:r>
            <a:r>
              <a:rPr lang="en-AU" sz="2400" dirty="0"/>
              <a:t> - bolus of 40 units IV (20 pressor units/mL)</a:t>
            </a:r>
            <a:endParaRPr lang="en-US" sz="2400" dirty="0"/>
          </a:p>
          <a:p>
            <a:pPr eaLnBrk="1" hangingPunct="1"/>
            <a:r>
              <a:rPr lang="en-AU" sz="2400" b="1" u="sng" dirty="0"/>
              <a:t>Paediatric</a:t>
            </a:r>
            <a:r>
              <a:rPr lang="en-AU" sz="2400" dirty="0"/>
              <a:t> – approximately 0.5 - 0.8U/kg IV/IO</a:t>
            </a:r>
            <a:endParaRPr lang="en-US" sz="2400" dirty="0">
              <a:solidFill>
                <a:srgbClr val="FF0000"/>
              </a:solidFill>
            </a:endParaRPr>
          </a:p>
          <a:p>
            <a:pPr eaLnBrk="1" hangingPunct="1"/>
            <a:endParaRPr lang="en-US" sz="2000" dirty="0">
              <a:solidFill>
                <a:srgbClr val="FF0000"/>
              </a:solidFill>
            </a:endParaRPr>
          </a:p>
        </p:txBody>
      </p:sp>
    </p:spTree>
    <p:extLst>
      <p:ext uri="{BB962C8B-B14F-4D97-AF65-F5344CB8AC3E}">
        <p14:creationId xmlns:p14="http://schemas.microsoft.com/office/powerpoint/2010/main" val="28230396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Drug Administration</a:t>
            </a:r>
          </a:p>
        </p:txBody>
      </p:sp>
      <p:sp>
        <p:nvSpPr>
          <p:cNvPr id="23555" name="Rectangle 3"/>
          <p:cNvSpPr>
            <a:spLocks noGrp="1" noChangeArrowheads="1"/>
          </p:cNvSpPr>
          <p:nvPr>
            <p:ph type="body" idx="1"/>
          </p:nvPr>
        </p:nvSpPr>
        <p:spPr>
          <a:xfrm>
            <a:off x="631825" y="765175"/>
            <a:ext cx="8915400" cy="5903913"/>
          </a:xfrm>
        </p:spPr>
        <p:txBody>
          <a:bodyPr/>
          <a:lstStyle/>
          <a:p>
            <a:pPr algn="ctr" eaLnBrk="1" hangingPunct="1">
              <a:buFontTx/>
              <a:buNone/>
              <a:defRPr/>
            </a:pPr>
            <a:r>
              <a:rPr lang="en-US" sz="3300" b="1" dirty="0">
                <a:solidFill>
                  <a:srgbClr val="FF0000"/>
                </a:solidFill>
                <a:effectLst>
                  <a:outerShdw blurRad="38100" dist="38100" dir="2700000" algn="tl">
                    <a:srgbClr val="C0C0C0"/>
                  </a:outerShdw>
                </a:effectLst>
              </a:rPr>
              <a:t>Intravenous Route</a:t>
            </a:r>
          </a:p>
          <a:p>
            <a:pPr eaLnBrk="1" hangingPunct="1">
              <a:lnSpc>
                <a:spcPct val="70000"/>
              </a:lnSpc>
              <a:spcBef>
                <a:spcPct val="65000"/>
              </a:spcBef>
              <a:defRPr/>
            </a:pPr>
            <a:r>
              <a:rPr lang="en-US" sz="3000" dirty="0"/>
              <a:t>IV drug administration is preferable</a:t>
            </a:r>
          </a:p>
          <a:p>
            <a:pPr eaLnBrk="1" hangingPunct="1">
              <a:lnSpc>
                <a:spcPct val="70000"/>
              </a:lnSpc>
              <a:spcBef>
                <a:spcPct val="65000"/>
              </a:spcBef>
              <a:defRPr/>
            </a:pPr>
            <a:r>
              <a:rPr lang="en-AU" sz="3000" dirty="0"/>
              <a:t>Large bore cannula</a:t>
            </a:r>
            <a:endParaRPr lang="en-US" sz="3000" dirty="0"/>
          </a:p>
          <a:p>
            <a:pPr eaLnBrk="1" hangingPunct="1">
              <a:lnSpc>
                <a:spcPct val="70000"/>
              </a:lnSpc>
              <a:spcBef>
                <a:spcPct val="65000"/>
              </a:spcBef>
              <a:defRPr/>
            </a:pPr>
            <a:r>
              <a:rPr lang="en-US" sz="3000" dirty="0"/>
              <a:t>If no visible peripheral veins evident, consider the external jugular</a:t>
            </a:r>
          </a:p>
          <a:p>
            <a:pPr eaLnBrk="1" hangingPunct="1">
              <a:lnSpc>
                <a:spcPct val="70000"/>
              </a:lnSpc>
              <a:spcBef>
                <a:spcPct val="65000"/>
              </a:spcBef>
              <a:defRPr/>
            </a:pPr>
            <a:r>
              <a:rPr lang="en-US" sz="3000" dirty="0"/>
              <a:t>Avoid lower limbs (impairment of venous return)</a:t>
            </a:r>
          </a:p>
          <a:p>
            <a:pPr eaLnBrk="1" hangingPunct="1">
              <a:lnSpc>
                <a:spcPct val="70000"/>
              </a:lnSpc>
              <a:spcBef>
                <a:spcPct val="65000"/>
              </a:spcBef>
              <a:defRPr/>
            </a:pPr>
            <a:r>
              <a:rPr lang="en-US" sz="3000" dirty="0"/>
              <a:t>Fluid flush of 20-30mL &amp; external cardiac compressions</a:t>
            </a:r>
          </a:p>
          <a:p>
            <a:pPr eaLnBrk="1" hangingPunct="1">
              <a:lnSpc>
                <a:spcPct val="70000"/>
              </a:lnSpc>
              <a:spcBef>
                <a:spcPct val="65000"/>
              </a:spcBef>
              <a:defRPr/>
            </a:pPr>
            <a:r>
              <a:rPr lang="en-AU" sz="3000" dirty="0"/>
              <a:t>Avoid repeated unsuccessful attempts at cannulation, not &gt; 90 seconds </a:t>
            </a:r>
            <a:r>
              <a:rPr lang="en-AU" sz="3000" b="1" dirty="0">
                <a:solidFill>
                  <a:srgbClr val="FF0000"/>
                </a:solidFill>
                <a:sym typeface="Wingdings 3" pitchFamily="18" charset="2"/>
              </a:rPr>
              <a:t></a:t>
            </a:r>
            <a:r>
              <a:rPr lang="en-AU" sz="3000" dirty="0">
                <a:sym typeface="Wingdings 3" pitchFamily="18" charset="2"/>
              </a:rPr>
              <a:t> IO route</a:t>
            </a:r>
          </a:p>
          <a:p>
            <a:pPr eaLnBrk="1" hangingPunct="1">
              <a:defRPr/>
            </a:pPr>
            <a:endParaRPr lang="en-US" sz="3000" dirty="0"/>
          </a:p>
          <a:p>
            <a:pPr eaLnBrk="1" hangingPunct="1">
              <a:buFontTx/>
              <a:buNone/>
              <a:defRPr/>
            </a:pPr>
            <a:endParaRPr lang="en-US" sz="2800" dirty="0"/>
          </a:p>
        </p:txBody>
      </p:sp>
      <p:sp>
        <p:nvSpPr>
          <p:cNvPr id="15363" name="Rectangle 5"/>
          <p:cNvSpPr>
            <a:spLocks noChangeArrowheads="1"/>
          </p:cNvSpPr>
          <p:nvPr/>
        </p:nvSpPr>
        <p:spPr bwMode="auto">
          <a:xfrm>
            <a:off x="200025" y="6021388"/>
            <a:ext cx="2305050" cy="720725"/>
          </a:xfrm>
          <a:prstGeom prst="rect">
            <a:avLst/>
          </a:prstGeom>
          <a:solidFill>
            <a:schemeClr val="bg1"/>
          </a:solidFill>
          <a:ln w="9525">
            <a:noFill/>
            <a:miter lim="800000"/>
            <a:headEnd/>
            <a:tailEnd/>
          </a:ln>
        </p:spPr>
        <p:txBody>
          <a:bodyPr wrap="none" anchor="ctr"/>
          <a:lstStyle/>
          <a:p>
            <a:endParaRPr lang="en-AU"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AU" dirty="0"/>
            </a:br>
            <a:br>
              <a:rPr lang="en-AU" dirty="0"/>
            </a:br>
            <a:br>
              <a:rPr lang="en-AU" dirty="0"/>
            </a:br>
            <a:br>
              <a:rPr lang="en-AU" dirty="0"/>
            </a:br>
            <a:br>
              <a:rPr lang="en-AU" dirty="0"/>
            </a:br>
            <a:r>
              <a:rPr lang="en-AU" dirty="0"/>
              <a:t>Other Drugs to be considered to help manage particular conditions with patients who have arrested</a:t>
            </a:r>
          </a:p>
        </p:txBody>
      </p:sp>
      <p:pic>
        <p:nvPicPr>
          <p:cNvPr id="4" name="Picture 4"/>
          <p:cNvPicPr>
            <a:picLocks noGrp="1" noChangeAspect="1" noChangeArrowheads="1"/>
          </p:cNvPicPr>
          <p:nvPr>
            <p:ph idx="1"/>
          </p:nvPr>
        </p:nvPicPr>
        <p:blipFill>
          <a:blip r:embed="rId2"/>
          <a:srcRect/>
          <a:stretch>
            <a:fillRect/>
          </a:stretch>
        </p:blipFill>
        <p:spPr bwMode="auto">
          <a:xfrm>
            <a:off x="4232920" y="2852936"/>
            <a:ext cx="3168188" cy="3218329"/>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663778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dirty="0">
                <a:solidFill>
                  <a:srgbClr val="FF0000"/>
                </a:solidFill>
                <a:effectLst>
                  <a:outerShdw blurRad="38100" dist="38100" dir="2700000" algn="tl">
                    <a:srgbClr val="C0C0C0"/>
                  </a:outerShdw>
                </a:effectLst>
              </a:rPr>
              <a:t>Magnesium</a:t>
            </a:r>
          </a:p>
        </p:txBody>
      </p:sp>
      <p:sp>
        <p:nvSpPr>
          <p:cNvPr id="36866" name="Rectangle 4"/>
          <p:cNvSpPr>
            <a:spLocks noChangeArrowheads="1"/>
          </p:cNvSpPr>
          <p:nvPr/>
        </p:nvSpPr>
        <p:spPr bwMode="auto">
          <a:xfrm>
            <a:off x="200025" y="6021388"/>
            <a:ext cx="2305050" cy="720725"/>
          </a:xfrm>
          <a:prstGeom prst="rect">
            <a:avLst/>
          </a:prstGeom>
          <a:solidFill>
            <a:schemeClr val="bg1"/>
          </a:solidFill>
          <a:ln w="9525">
            <a:noFill/>
            <a:miter lim="800000"/>
            <a:headEnd/>
            <a:tailEnd/>
          </a:ln>
        </p:spPr>
        <p:txBody>
          <a:bodyPr wrap="none" anchor="ctr"/>
          <a:lstStyle/>
          <a:p>
            <a:endParaRPr lang="en-AU" dirty="0"/>
          </a:p>
        </p:txBody>
      </p:sp>
      <p:sp>
        <p:nvSpPr>
          <p:cNvPr id="36867" name="Rectangle 3"/>
          <p:cNvSpPr>
            <a:spLocks noGrp="1" noChangeArrowheads="1"/>
          </p:cNvSpPr>
          <p:nvPr>
            <p:ph type="body" idx="1"/>
          </p:nvPr>
        </p:nvSpPr>
        <p:spPr>
          <a:xfrm>
            <a:off x="344488" y="1052736"/>
            <a:ext cx="8915400" cy="4525963"/>
          </a:xfrm>
        </p:spPr>
        <p:txBody>
          <a:bodyPr/>
          <a:lstStyle/>
          <a:p>
            <a:pPr eaLnBrk="1" hangingPunct="1">
              <a:buFontTx/>
              <a:buNone/>
            </a:pPr>
            <a:r>
              <a:rPr lang="en-AU" sz="3000" b="1" dirty="0">
                <a:solidFill>
                  <a:srgbClr val="FF0000"/>
                </a:solidFill>
              </a:rPr>
              <a:t>Action:</a:t>
            </a:r>
          </a:p>
          <a:p>
            <a:pPr eaLnBrk="1" hangingPunct="1">
              <a:buFontTx/>
              <a:buNone/>
            </a:pPr>
            <a:r>
              <a:rPr lang="en-AU" sz="2400" b="1" dirty="0"/>
              <a:t>Magnesium is an electrolyte essential for membrane stability.</a:t>
            </a:r>
          </a:p>
          <a:p>
            <a:pPr eaLnBrk="1" hangingPunct="1">
              <a:buFontTx/>
              <a:buNone/>
            </a:pPr>
            <a:r>
              <a:rPr lang="en-AU" sz="3000" b="1" dirty="0">
                <a:solidFill>
                  <a:srgbClr val="FF0000"/>
                </a:solidFill>
              </a:rPr>
              <a:t>Indications:</a:t>
            </a:r>
          </a:p>
          <a:p>
            <a:pPr eaLnBrk="1" hangingPunct="1">
              <a:buFont typeface="Arial" panose="020B0604020202020204" pitchFamily="34" charset="0"/>
              <a:buChar char="•"/>
            </a:pPr>
            <a:r>
              <a:rPr lang="en-AU" sz="2400" b="1" dirty="0"/>
              <a:t>Torsade de pointes</a:t>
            </a:r>
          </a:p>
          <a:p>
            <a:pPr eaLnBrk="1" hangingPunct="1">
              <a:buFont typeface="Arial" panose="020B0604020202020204" pitchFamily="34" charset="0"/>
              <a:buChar char="•"/>
            </a:pPr>
            <a:r>
              <a:rPr lang="en-AU" sz="2400" b="1" dirty="0"/>
              <a:t>Cardiac arrest associated with digoxin toxicity</a:t>
            </a:r>
          </a:p>
          <a:p>
            <a:pPr eaLnBrk="1" hangingPunct="1">
              <a:buFont typeface="Arial" panose="020B0604020202020204" pitchFamily="34" charset="0"/>
              <a:buChar char="•"/>
            </a:pPr>
            <a:r>
              <a:rPr lang="en-AU" sz="2400" b="1" dirty="0"/>
              <a:t>Documented </a:t>
            </a:r>
            <a:r>
              <a:rPr lang="en-AU" sz="2400" b="1" dirty="0" err="1"/>
              <a:t>hypokalemia</a:t>
            </a:r>
            <a:endParaRPr lang="en-AU" sz="2400" b="1" dirty="0"/>
          </a:p>
          <a:p>
            <a:pPr eaLnBrk="1" hangingPunct="1">
              <a:buFont typeface="Arial" panose="020B0604020202020204" pitchFamily="34" charset="0"/>
              <a:buChar char="•"/>
            </a:pPr>
            <a:r>
              <a:rPr lang="en-AU" sz="2400" b="1" dirty="0"/>
              <a:t>Documented hypomagnesium</a:t>
            </a:r>
          </a:p>
          <a:p>
            <a:pPr eaLnBrk="1" hangingPunct="1">
              <a:buFont typeface="Arial" panose="020B0604020202020204" pitchFamily="34" charset="0"/>
              <a:buChar char="•"/>
            </a:pPr>
            <a:r>
              <a:rPr lang="en-AU" sz="2400" b="1" dirty="0"/>
              <a:t>VF/pulseless VT (usually administered when refractory to defibrillator shooks and vasopressor)</a:t>
            </a:r>
          </a:p>
          <a:p>
            <a:pPr marL="0" indent="0" eaLnBrk="1" hangingPunct="1">
              <a:buNone/>
            </a:pPr>
            <a:r>
              <a:rPr lang="en-AU" sz="3000" b="1" dirty="0">
                <a:solidFill>
                  <a:srgbClr val="FF0000"/>
                </a:solidFill>
              </a:rPr>
              <a:t> </a:t>
            </a:r>
          </a:p>
          <a:p>
            <a:pPr eaLnBrk="1" hangingPunct="1">
              <a:buFontTx/>
              <a:buNone/>
            </a:pPr>
            <a:r>
              <a:rPr lang="en-AU" sz="2200" dirty="0"/>
              <a:t>.</a:t>
            </a:r>
          </a:p>
          <a:p>
            <a:pPr eaLnBrk="1" hangingPunct="1"/>
            <a:endParaRPr lang="en-US" sz="28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Magnesium</a:t>
            </a:r>
          </a:p>
        </p:txBody>
      </p:sp>
      <p:sp>
        <p:nvSpPr>
          <p:cNvPr id="3" name="Content Placeholder 2"/>
          <p:cNvSpPr>
            <a:spLocks noGrp="1"/>
          </p:cNvSpPr>
          <p:nvPr>
            <p:ph idx="1"/>
          </p:nvPr>
        </p:nvSpPr>
        <p:spPr>
          <a:xfrm>
            <a:off x="495300" y="908721"/>
            <a:ext cx="8915400" cy="5030118"/>
          </a:xfrm>
        </p:spPr>
        <p:txBody>
          <a:bodyPr/>
          <a:lstStyle/>
          <a:p>
            <a:pPr eaLnBrk="1" hangingPunct="1">
              <a:buFontTx/>
              <a:buNone/>
            </a:pPr>
            <a:r>
              <a:rPr lang="en-AU" b="1" dirty="0">
                <a:solidFill>
                  <a:srgbClr val="FF0000"/>
                </a:solidFill>
              </a:rPr>
              <a:t>Adverse Effects:</a:t>
            </a:r>
          </a:p>
          <a:p>
            <a:pPr eaLnBrk="1" hangingPunct="1"/>
            <a:r>
              <a:rPr lang="en-AU" sz="2400" dirty="0"/>
              <a:t>Excessive use may lead to muscle weakness and respiratory failure</a:t>
            </a:r>
            <a:r>
              <a:rPr lang="en-AU" dirty="0"/>
              <a:t>.</a:t>
            </a:r>
          </a:p>
          <a:p>
            <a:pPr eaLnBrk="1" hangingPunct="1">
              <a:buFontTx/>
              <a:buNone/>
            </a:pPr>
            <a:r>
              <a:rPr lang="en-AU" b="1" dirty="0">
                <a:solidFill>
                  <a:srgbClr val="FF0000"/>
                </a:solidFill>
              </a:rPr>
              <a:t>Adult dosage:</a:t>
            </a:r>
          </a:p>
          <a:p>
            <a:pPr eaLnBrk="1" hangingPunct="1"/>
            <a:r>
              <a:rPr lang="en-AU" sz="2400" dirty="0"/>
              <a:t>5mmol bolus, which may be repeated once and followed by an infusion of 20mmol over four hours.</a:t>
            </a:r>
          </a:p>
          <a:p>
            <a:pPr eaLnBrk="1" hangingPunct="1"/>
            <a:r>
              <a:rPr lang="en-AU" sz="2400" dirty="0"/>
              <a:t>5mmol can be given as 2.5mL of 50% magnesium sulphate (1mL = 2mmol Mg ions = 500mg magnesium sulphate), or 5mL of 20% magnesium chloride (1mL = 1 mmol Mg ions = 200mg magnesium chloride</a:t>
            </a:r>
            <a:r>
              <a:rPr lang="en-AU" dirty="0"/>
              <a:t>).</a:t>
            </a:r>
          </a:p>
        </p:txBody>
      </p:sp>
    </p:spTree>
    <p:extLst>
      <p:ext uri="{BB962C8B-B14F-4D97-AF65-F5344CB8AC3E}">
        <p14:creationId xmlns:p14="http://schemas.microsoft.com/office/powerpoint/2010/main" val="837481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Magnesium </a:t>
            </a:r>
          </a:p>
        </p:txBody>
      </p:sp>
      <p:sp>
        <p:nvSpPr>
          <p:cNvPr id="3" name="Rectangle 2"/>
          <p:cNvSpPr/>
          <p:nvPr/>
        </p:nvSpPr>
        <p:spPr>
          <a:xfrm>
            <a:off x="776536" y="1772816"/>
            <a:ext cx="5472608" cy="2062103"/>
          </a:xfrm>
          <a:prstGeom prst="rect">
            <a:avLst/>
          </a:prstGeom>
        </p:spPr>
        <p:txBody>
          <a:bodyPr wrap="square">
            <a:spAutoFit/>
          </a:bodyPr>
          <a:lstStyle/>
          <a:p>
            <a:pPr eaLnBrk="1" hangingPunct="1">
              <a:buFontTx/>
              <a:buNone/>
            </a:pPr>
            <a:r>
              <a:rPr lang="en-AU" sz="3200" b="1" dirty="0">
                <a:solidFill>
                  <a:srgbClr val="FF0000"/>
                </a:solidFill>
              </a:rPr>
              <a:t>Paediatric dosage:</a:t>
            </a:r>
          </a:p>
          <a:p>
            <a:pPr eaLnBrk="1" hangingPunct="1"/>
            <a:endParaRPr lang="en-AU" sz="2400" dirty="0"/>
          </a:p>
          <a:p>
            <a:pPr eaLnBrk="1" hangingPunct="1"/>
            <a:r>
              <a:rPr lang="en-AU" sz="2400" dirty="0"/>
              <a:t>Bolus dose 0.1-0.2mmol/kg followed by an infusion of 0.3mmol/kg over 4 hours</a:t>
            </a:r>
          </a:p>
        </p:txBody>
      </p:sp>
    </p:spTree>
    <p:extLst>
      <p:ext uri="{BB962C8B-B14F-4D97-AF65-F5344CB8AC3E}">
        <p14:creationId xmlns:p14="http://schemas.microsoft.com/office/powerpoint/2010/main" val="4082616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a:solidFill>
                  <a:srgbClr val="FF0000"/>
                </a:solidFill>
                <a:effectLst>
                  <a:outerShdw blurRad="38100" dist="38100" dir="2700000" algn="tl">
                    <a:srgbClr val="C0C0C0"/>
                  </a:outerShdw>
                </a:effectLst>
              </a:rPr>
              <a:t>Potassium</a:t>
            </a:r>
          </a:p>
        </p:txBody>
      </p:sp>
      <p:sp>
        <p:nvSpPr>
          <p:cNvPr id="37890" name="Rectangle 3"/>
          <p:cNvSpPr>
            <a:spLocks noGrp="1" noChangeArrowheads="1"/>
          </p:cNvSpPr>
          <p:nvPr>
            <p:ph type="body" idx="1"/>
          </p:nvPr>
        </p:nvSpPr>
        <p:spPr>
          <a:xfrm>
            <a:off x="495300" y="981075"/>
            <a:ext cx="8915400" cy="4957763"/>
          </a:xfrm>
        </p:spPr>
        <p:txBody>
          <a:bodyPr/>
          <a:lstStyle/>
          <a:p>
            <a:pPr eaLnBrk="1" hangingPunct="1">
              <a:lnSpc>
                <a:spcPct val="90000"/>
              </a:lnSpc>
              <a:buFontTx/>
              <a:buNone/>
            </a:pPr>
            <a:r>
              <a:rPr lang="en-AU" b="1" dirty="0">
                <a:solidFill>
                  <a:srgbClr val="FF0000"/>
                </a:solidFill>
              </a:rPr>
              <a:t>Action:</a:t>
            </a:r>
          </a:p>
          <a:p>
            <a:pPr eaLnBrk="1" hangingPunct="1">
              <a:lnSpc>
                <a:spcPct val="90000"/>
              </a:lnSpc>
            </a:pPr>
            <a:r>
              <a:rPr lang="en-AU" sz="2800" dirty="0"/>
              <a:t>Potassium is an electrolyte essential for membrane stability. </a:t>
            </a:r>
          </a:p>
          <a:p>
            <a:pPr eaLnBrk="1" hangingPunct="1">
              <a:lnSpc>
                <a:spcPct val="90000"/>
              </a:lnSpc>
            </a:pPr>
            <a:r>
              <a:rPr lang="en-AU" sz="2800" dirty="0"/>
              <a:t>Low serum potassium, especially in conjunction with digoxin therapy and hypomagnesaemia, may lead to life threatening ventricular arrhythmias.</a:t>
            </a:r>
          </a:p>
          <a:p>
            <a:pPr eaLnBrk="1" hangingPunct="1">
              <a:lnSpc>
                <a:spcPct val="90000"/>
              </a:lnSpc>
              <a:buFontTx/>
              <a:buNone/>
            </a:pPr>
            <a:endParaRPr lang="en-AU" b="1" dirty="0">
              <a:solidFill>
                <a:srgbClr val="FF0000"/>
              </a:solidFill>
            </a:endParaRPr>
          </a:p>
          <a:p>
            <a:pPr eaLnBrk="1" hangingPunct="1">
              <a:lnSpc>
                <a:spcPct val="90000"/>
              </a:lnSpc>
              <a:buFontTx/>
              <a:buNone/>
            </a:pPr>
            <a:r>
              <a:rPr lang="en-AU" b="1" dirty="0">
                <a:solidFill>
                  <a:srgbClr val="FF0000"/>
                </a:solidFill>
              </a:rPr>
              <a:t>Indication:</a:t>
            </a:r>
          </a:p>
          <a:p>
            <a:pPr eaLnBrk="1" hangingPunct="1">
              <a:lnSpc>
                <a:spcPct val="90000"/>
              </a:lnSpc>
            </a:pPr>
            <a:r>
              <a:rPr lang="en-AU" sz="2800" dirty="0"/>
              <a:t>Persistent VF due to documented or suspected hypokalaemia</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Lignocaine</a:t>
            </a:r>
          </a:p>
        </p:txBody>
      </p:sp>
      <p:sp>
        <p:nvSpPr>
          <p:cNvPr id="3" name="Content Placeholder 2"/>
          <p:cNvSpPr>
            <a:spLocks noGrp="1"/>
          </p:cNvSpPr>
          <p:nvPr>
            <p:ph idx="1"/>
          </p:nvPr>
        </p:nvSpPr>
        <p:spPr/>
        <p:txBody>
          <a:bodyPr/>
          <a:lstStyle/>
          <a:p>
            <a:pPr marL="0" indent="0">
              <a:buNone/>
            </a:pPr>
            <a:r>
              <a:rPr lang="en-AU" dirty="0">
                <a:solidFill>
                  <a:srgbClr val="FF0000"/>
                </a:solidFill>
              </a:rPr>
              <a:t>Action</a:t>
            </a:r>
          </a:p>
          <a:p>
            <a:pPr marL="0" indent="0">
              <a:buNone/>
            </a:pPr>
            <a:r>
              <a:rPr lang="en-AU" sz="2400" b="1" dirty="0"/>
              <a:t>Lignocaine acts as a sodium channel blocker.</a:t>
            </a:r>
          </a:p>
          <a:p>
            <a:pPr marL="0" indent="0">
              <a:buNone/>
            </a:pPr>
            <a:r>
              <a:rPr lang="en-AU" dirty="0">
                <a:solidFill>
                  <a:srgbClr val="FF0000"/>
                </a:solidFill>
              </a:rPr>
              <a:t>Indications</a:t>
            </a:r>
          </a:p>
          <a:p>
            <a:pPr>
              <a:buFont typeface="Arial" panose="020B0604020202020204" pitchFamily="34" charset="0"/>
              <a:buChar char="•"/>
            </a:pPr>
            <a:r>
              <a:rPr lang="en-AU" sz="2400" b="1" dirty="0"/>
              <a:t>VF/pulseless VT as an alternative to Amiodarone</a:t>
            </a:r>
          </a:p>
          <a:p>
            <a:pPr>
              <a:buFont typeface="Arial" panose="020B0604020202020204" pitchFamily="34" charset="0"/>
              <a:buChar char="•"/>
            </a:pPr>
            <a:r>
              <a:rPr lang="en-AU" sz="2400" b="1" dirty="0"/>
              <a:t>Prophylaxis in the setting of recurrent VF or VT</a:t>
            </a:r>
          </a:p>
          <a:p>
            <a:pPr marL="0" indent="0">
              <a:buNone/>
            </a:pPr>
            <a:r>
              <a:rPr lang="en-AU" dirty="0">
                <a:solidFill>
                  <a:srgbClr val="FF0000"/>
                </a:solidFill>
              </a:rPr>
              <a:t>Dosage</a:t>
            </a:r>
          </a:p>
          <a:p>
            <a:pPr marL="0" indent="0">
              <a:buNone/>
            </a:pPr>
            <a:r>
              <a:rPr lang="en-AU" sz="2400" b="1" dirty="0"/>
              <a:t>1mg/KG bolus. During resuscitation an additional bolus of 0.5 mg/kg may be considered. It is not recommend to commence  a lignocaine infusion until return of spontaneous circulation</a:t>
            </a:r>
          </a:p>
        </p:txBody>
      </p:sp>
    </p:spTree>
    <p:extLst>
      <p:ext uri="{BB962C8B-B14F-4D97-AF65-F5344CB8AC3E}">
        <p14:creationId xmlns:p14="http://schemas.microsoft.com/office/powerpoint/2010/main" val="1721323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C0C0C0"/>
                  </a:outerShdw>
                </a:effectLst>
              </a:rPr>
              <a:t>Calcium</a:t>
            </a:r>
            <a:endParaRPr lang="en-AU" dirty="0"/>
          </a:p>
        </p:txBody>
      </p:sp>
      <p:sp>
        <p:nvSpPr>
          <p:cNvPr id="3" name="Content Placeholder 2"/>
          <p:cNvSpPr>
            <a:spLocks noGrp="1"/>
          </p:cNvSpPr>
          <p:nvPr>
            <p:ph idx="1"/>
          </p:nvPr>
        </p:nvSpPr>
        <p:spPr/>
        <p:txBody>
          <a:bodyPr/>
          <a:lstStyle/>
          <a:p>
            <a:pPr eaLnBrk="1" hangingPunct="1">
              <a:lnSpc>
                <a:spcPct val="80000"/>
              </a:lnSpc>
              <a:buFontTx/>
              <a:buNone/>
            </a:pPr>
            <a:r>
              <a:rPr lang="en-US" b="1" dirty="0">
                <a:solidFill>
                  <a:srgbClr val="FF0000"/>
                </a:solidFill>
              </a:rPr>
              <a:t>Action:</a:t>
            </a:r>
          </a:p>
          <a:p>
            <a:pPr eaLnBrk="1" hangingPunct="1">
              <a:lnSpc>
                <a:spcPct val="80000"/>
              </a:lnSpc>
            </a:pPr>
            <a:r>
              <a:rPr lang="en-US" dirty="0"/>
              <a:t>Essential for normal muscle &amp; nerve activity.</a:t>
            </a:r>
          </a:p>
          <a:p>
            <a:pPr eaLnBrk="1" hangingPunct="1">
              <a:lnSpc>
                <a:spcPct val="80000"/>
              </a:lnSpc>
            </a:pPr>
            <a:r>
              <a:rPr lang="en-US" dirty="0"/>
              <a:t>Transiently increases myocardial excitability and contractility &amp; peripheral resistance.</a:t>
            </a:r>
          </a:p>
          <a:p>
            <a:pPr eaLnBrk="1" hangingPunct="1">
              <a:lnSpc>
                <a:spcPct val="80000"/>
              </a:lnSpc>
            </a:pPr>
            <a:r>
              <a:rPr lang="en-US" dirty="0"/>
              <a:t>Not routinely administered in a cardiac arrest.</a:t>
            </a:r>
          </a:p>
          <a:p>
            <a:pPr eaLnBrk="1" hangingPunct="1">
              <a:lnSpc>
                <a:spcPct val="80000"/>
              </a:lnSpc>
            </a:pPr>
            <a:endParaRPr lang="en-US" dirty="0"/>
          </a:p>
          <a:p>
            <a:pPr eaLnBrk="1" hangingPunct="1">
              <a:lnSpc>
                <a:spcPct val="80000"/>
              </a:lnSpc>
              <a:buFontTx/>
              <a:buNone/>
            </a:pPr>
            <a:r>
              <a:rPr lang="en-US" b="1" dirty="0">
                <a:solidFill>
                  <a:srgbClr val="FF0000"/>
                </a:solidFill>
              </a:rPr>
              <a:t>Indications:</a:t>
            </a:r>
          </a:p>
          <a:p>
            <a:pPr eaLnBrk="1" hangingPunct="1">
              <a:lnSpc>
                <a:spcPct val="80000"/>
              </a:lnSpc>
            </a:pPr>
            <a:r>
              <a:rPr lang="en-US" dirty="0"/>
              <a:t>Hyperkalaemia</a:t>
            </a:r>
          </a:p>
          <a:p>
            <a:pPr eaLnBrk="1" hangingPunct="1">
              <a:lnSpc>
                <a:spcPct val="80000"/>
              </a:lnSpc>
            </a:pPr>
            <a:r>
              <a:rPr lang="en-US" dirty="0"/>
              <a:t>Hypocalcaemia</a:t>
            </a:r>
          </a:p>
          <a:p>
            <a:pPr eaLnBrk="1" hangingPunct="1">
              <a:lnSpc>
                <a:spcPct val="80000"/>
              </a:lnSpc>
            </a:pPr>
            <a:r>
              <a:rPr lang="en-US" dirty="0"/>
              <a:t>Overdose of calcium-channel blocking drugs.</a:t>
            </a:r>
          </a:p>
          <a:p>
            <a:endParaRPr lang="en-AU" dirty="0"/>
          </a:p>
        </p:txBody>
      </p:sp>
    </p:spTree>
    <p:extLst>
      <p:ext uri="{BB962C8B-B14F-4D97-AF65-F5344CB8AC3E}">
        <p14:creationId xmlns:p14="http://schemas.microsoft.com/office/powerpoint/2010/main" val="122389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dirty="0">
                <a:solidFill>
                  <a:srgbClr val="FF0000"/>
                </a:solidFill>
                <a:effectLst>
                  <a:outerShdw blurRad="38100" dist="38100" dir="2700000" algn="tl">
                    <a:srgbClr val="C0C0C0"/>
                  </a:outerShdw>
                </a:effectLst>
              </a:rPr>
              <a:t>Calcium</a:t>
            </a:r>
          </a:p>
        </p:txBody>
      </p:sp>
      <p:sp>
        <p:nvSpPr>
          <p:cNvPr id="33794" name="Rectangle 4"/>
          <p:cNvSpPr>
            <a:spLocks noChangeArrowheads="1"/>
          </p:cNvSpPr>
          <p:nvPr/>
        </p:nvSpPr>
        <p:spPr bwMode="auto">
          <a:xfrm>
            <a:off x="200025" y="6021388"/>
            <a:ext cx="2305050" cy="720725"/>
          </a:xfrm>
          <a:prstGeom prst="rect">
            <a:avLst/>
          </a:prstGeom>
          <a:solidFill>
            <a:schemeClr val="bg1"/>
          </a:solidFill>
          <a:ln w="9525">
            <a:noFill/>
            <a:miter lim="800000"/>
            <a:headEnd/>
            <a:tailEnd/>
          </a:ln>
        </p:spPr>
        <p:txBody>
          <a:bodyPr wrap="none" anchor="ctr"/>
          <a:lstStyle/>
          <a:p>
            <a:endParaRPr lang="en-AU" dirty="0"/>
          </a:p>
        </p:txBody>
      </p:sp>
      <p:sp>
        <p:nvSpPr>
          <p:cNvPr id="33795" name="Rectangle 3"/>
          <p:cNvSpPr>
            <a:spLocks noGrp="1" noChangeArrowheads="1"/>
          </p:cNvSpPr>
          <p:nvPr>
            <p:ph type="body" idx="1"/>
          </p:nvPr>
        </p:nvSpPr>
        <p:spPr>
          <a:xfrm>
            <a:off x="344488" y="981075"/>
            <a:ext cx="9324975" cy="5761038"/>
          </a:xfrm>
        </p:spPr>
        <p:txBody>
          <a:bodyPr/>
          <a:lstStyle/>
          <a:p>
            <a:pPr eaLnBrk="1" hangingPunct="1">
              <a:lnSpc>
                <a:spcPct val="80000"/>
              </a:lnSpc>
              <a:buFontTx/>
              <a:buNone/>
            </a:pPr>
            <a:r>
              <a:rPr lang="en-US" sz="2800" b="1" dirty="0">
                <a:solidFill>
                  <a:srgbClr val="FF0000"/>
                </a:solidFill>
              </a:rPr>
              <a:t>Adverse Effects:</a:t>
            </a:r>
          </a:p>
          <a:p>
            <a:pPr eaLnBrk="1" hangingPunct="1">
              <a:lnSpc>
                <a:spcPct val="80000"/>
              </a:lnSpc>
            </a:pPr>
            <a:r>
              <a:rPr lang="en-US" sz="2400" dirty="0"/>
              <a:t>Possible increase in myocardial &amp; cerebral injury by mediating cell death.</a:t>
            </a:r>
          </a:p>
          <a:p>
            <a:pPr eaLnBrk="1" hangingPunct="1">
              <a:lnSpc>
                <a:spcPct val="80000"/>
              </a:lnSpc>
            </a:pPr>
            <a:r>
              <a:rPr lang="en-US" sz="2400" dirty="0"/>
              <a:t>Tissue necrosis with extravasation</a:t>
            </a:r>
          </a:p>
          <a:p>
            <a:pPr eaLnBrk="1" hangingPunct="1">
              <a:lnSpc>
                <a:spcPct val="80000"/>
              </a:lnSpc>
            </a:pPr>
            <a:endParaRPr lang="en-US" sz="2000" dirty="0"/>
          </a:p>
          <a:p>
            <a:pPr eaLnBrk="1" hangingPunct="1">
              <a:lnSpc>
                <a:spcPct val="80000"/>
              </a:lnSpc>
              <a:buFontTx/>
              <a:buNone/>
            </a:pPr>
            <a:r>
              <a:rPr lang="en-US" sz="2800" b="1" dirty="0">
                <a:solidFill>
                  <a:srgbClr val="FF0000"/>
                </a:solidFill>
              </a:rPr>
              <a:t>Adult dosage:</a:t>
            </a:r>
          </a:p>
          <a:p>
            <a:pPr eaLnBrk="1" hangingPunct="1">
              <a:lnSpc>
                <a:spcPct val="80000"/>
              </a:lnSpc>
            </a:pPr>
            <a:r>
              <a:rPr lang="en-US" sz="2400" dirty="0"/>
              <a:t>5-10mL of 10% Calcium Chloride </a:t>
            </a:r>
          </a:p>
          <a:p>
            <a:pPr lvl="2" eaLnBrk="1" hangingPunct="1">
              <a:lnSpc>
                <a:spcPct val="80000"/>
              </a:lnSpc>
            </a:pPr>
            <a:r>
              <a:rPr lang="en-US" dirty="0"/>
              <a:t>10mL of 10% Calcium Chloride = 6.8mmols Ca ions = 360mg elemental calcium.</a:t>
            </a:r>
          </a:p>
          <a:p>
            <a:pPr eaLnBrk="1" hangingPunct="1">
              <a:lnSpc>
                <a:spcPct val="80000"/>
              </a:lnSpc>
            </a:pPr>
            <a:r>
              <a:rPr lang="en-US" sz="2400" dirty="0"/>
              <a:t>Alternative formulation: Calcium Gluconate</a:t>
            </a:r>
          </a:p>
          <a:p>
            <a:pPr lvl="2" eaLnBrk="1" hangingPunct="1">
              <a:lnSpc>
                <a:spcPct val="80000"/>
              </a:lnSpc>
            </a:pPr>
            <a:r>
              <a:rPr lang="en-US" dirty="0"/>
              <a:t>10mL of 10% calcium Gluconate = 2.2mmols Ca ions.</a:t>
            </a:r>
          </a:p>
          <a:p>
            <a:pPr eaLnBrk="1" hangingPunct="1">
              <a:lnSpc>
                <a:spcPct val="80000"/>
              </a:lnSpc>
              <a:buFontTx/>
              <a:buNone/>
            </a:pPr>
            <a:endParaRPr lang="en-US" sz="2000" b="1" dirty="0">
              <a:solidFill>
                <a:srgbClr val="FF0000"/>
              </a:solidFill>
            </a:endParaRPr>
          </a:p>
          <a:p>
            <a:pPr eaLnBrk="1" hangingPunct="1">
              <a:lnSpc>
                <a:spcPct val="80000"/>
              </a:lnSpc>
              <a:buFontTx/>
              <a:buNone/>
            </a:pPr>
            <a:r>
              <a:rPr lang="en-US" sz="2400" b="1" dirty="0">
                <a:solidFill>
                  <a:srgbClr val="FF0000"/>
                </a:solidFill>
              </a:rPr>
              <a:t>Paediatric dosage:</a:t>
            </a:r>
          </a:p>
          <a:p>
            <a:pPr eaLnBrk="1" hangingPunct="1">
              <a:lnSpc>
                <a:spcPct val="80000"/>
              </a:lnSpc>
              <a:buFont typeface="Symbol" pitchFamily="18" charset="2"/>
              <a:buChar char=""/>
            </a:pPr>
            <a:r>
              <a:rPr lang="en-AU" sz="2400" dirty="0"/>
              <a:t>IV/Intraosseous 0.2mL/kg of 10% Calcium Chloride or approximately 0.7mL/kg of 10% Calcium Gluconate (20mg/kg)</a:t>
            </a:r>
            <a:r>
              <a:rPr lang="en-AU" sz="2000" dirty="0"/>
              <a:t> (ARC Guideline 12.4 2010).</a:t>
            </a:r>
            <a:endParaRPr lang="en-US" sz="2000" dirty="0"/>
          </a:p>
          <a:p>
            <a:pPr eaLnBrk="1" hangingPunct="1">
              <a:lnSpc>
                <a:spcPct val="80000"/>
              </a:lnSpc>
              <a:buFontTx/>
              <a:buNone/>
            </a:pPr>
            <a:endParaRPr lang="en-US" sz="2000" dirty="0">
              <a:solidFill>
                <a:srgbClr val="FF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a:solidFill>
                  <a:srgbClr val="FF0000"/>
                </a:solidFill>
                <a:effectLst>
                  <a:outerShdw blurRad="38100" dist="38100" dir="2700000" algn="tl">
                    <a:srgbClr val="C0C0C0"/>
                  </a:outerShdw>
                </a:effectLst>
              </a:rPr>
              <a:t>Sodium Bicarbonate (and other buffers)</a:t>
            </a:r>
          </a:p>
        </p:txBody>
      </p:sp>
      <p:sp>
        <p:nvSpPr>
          <p:cNvPr id="39938" name="Rectangle 4"/>
          <p:cNvSpPr>
            <a:spLocks noChangeArrowheads="1"/>
          </p:cNvSpPr>
          <p:nvPr/>
        </p:nvSpPr>
        <p:spPr bwMode="auto">
          <a:xfrm>
            <a:off x="200025" y="6021388"/>
            <a:ext cx="2305050" cy="720725"/>
          </a:xfrm>
          <a:prstGeom prst="rect">
            <a:avLst/>
          </a:prstGeom>
          <a:solidFill>
            <a:schemeClr val="bg1"/>
          </a:solidFill>
          <a:ln w="9525">
            <a:noFill/>
            <a:miter lim="800000"/>
            <a:headEnd/>
            <a:tailEnd/>
          </a:ln>
        </p:spPr>
        <p:txBody>
          <a:bodyPr wrap="none" anchor="ctr"/>
          <a:lstStyle/>
          <a:p>
            <a:endParaRPr lang="en-AU" dirty="0"/>
          </a:p>
        </p:txBody>
      </p:sp>
      <p:sp>
        <p:nvSpPr>
          <p:cNvPr id="39939" name="Rectangle 3"/>
          <p:cNvSpPr>
            <a:spLocks noGrp="1" noChangeArrowheads="1"/>
          </p:cNvSpPr>
          <p:nvPr>
            <p:ph type="body" idx="1"/>
          </p:nvPr>
        </p:nvSpPr>
        <p:spPr>
          <a:xfrm>
            <a:off x="273050" y="981075"/>
            <a:ext cx="9504363" cy="3878263"/>
          </a:xfrm>
        </p:spPr>
        <p:txBody>
          <a:bodyPr/>
          <a:lstStyle/>
          <a:p>
            <a:pPr indent="0" eaLnBrk="1" hangingPunct="1">
              <a:buFontTx/>
              <a:buNone/>
            </a:pPr>
            <a:r>
              <a:rPr lang="en-AU" sz="2400" dirty="0"/>
              <a:t>Early effective BLS measures and adequate ventilation negate the need for NaHCO3, Four studies reported bicarbonate use was associated with poor short and long term outcome </a:t>
            </a:r>
            <a:r>
              <a:rPr lang="en-AU" sz="1600" dirty="0"/>
              <a:t>(ARC Guideline 11.5 2010).</a:t>
            </a:r>
            <a:endParaRPr lang="en-AU" sz="1600" dirty="0">
              <a:solidFill>
                <a:schemeClr val="accent1"/>
              </a:solidFill>
            </a:endParaRPr>
          </a:p>
          <a:p>
            <a:pPr eaLnBrk="1" hangingPunct="1">
              <a:lnSpc>
                <a:spcPct val="80000"/>
              </a:lnSpc>
              <a:buFontTx/>
              <a:buNone/>
            </a:pPr>
            <a:endParaRPr lang="en-AU" sz="1600" b="1" dirty="0">
              <a:solidFill>
                <a:schemeClr val="accent1"/>
              </a:solidFill>
            </a:endParaRPr>
          </a:p>
          <a:p>
            <a:pPr eaLnBrk="1" hangingPunct="1">
              <a:lnSpc>
                <a:spcPct val="80000"/>
              </a:lnSpc>
              <a:buFontTx/>
              <a:buNone/>
            </a:pPr>
            <a:r>
              <a:rPr lang="en-AU" sz="2400" b="1" dirty="0">
                <a:solidFill>
                  <a:srgbClr val="FF0000"/>
                </a:solidFill>
              </a:rPr>
              <a:t>Action:</a:t>
            </a:r>
          </a:p>
          <a:p>
            <a:pPr eaLnBrk="1" hangingPunct="1">
              <a:lnSpc>
                <a:spcPct val="80000"/>
              </a:lnSpc>
            </a:pPr>
            <a:r>
              <a:rPr lang="en-AU" sz="2400" dirty="0"/>
              <a:t>Sodium bicarbonate is an alkalising solution, which combines with hydrogen ions to form a weak acid, carbonic acid. This breaks down to produce CO2 and H20. </a:t>
            </a:r>
          </a:p>
          <a:p>
            <a:pPr eaLnBrk="1" hangingPunct="1">
              <a:lnSpc>
                <a:spcPct val="80000"/>
              </a:lnSpc>
            </a:pPr>
            <a:r>
              <a:rPr lang="en-AU" sz="2400" dirty="0"/>
              <a:t>In most cardiac arrests early efficient CPR and adequate ventilation negate the need for any NaHCO3.</a:t>
            </a:r>
          </a:p>
          <a:p>
            <a:pPr eaLnBrk="1" hangingPunct="1">
              <a:lnSpc>
                <a:spcPct val="80000"/>
              </a:lnSpc>
              <a:buFontTx/>
              <a:buNone/>
            </a:pPr>
            <a:endParaRPr lang="en-AU" sz="2400" b="1" dirty="0">
              <a:solidFill>
                <a:srgbClr val="FF0000"/>
              </a:solidFill>
            </a:endParaRPr>
          </a:p>
          <a:p>
            <a:pPr eaLnBrk="1" hangingPunct="1">
              <a:lnSpc>
                <a:spcPct val="80000"/>
              </a:lnSpc>
              <a:buFontTx/>
              <a:buNone/>
            </a:pPr>
            <a:r>
              <a:rPr lang="en-AU" sz="2400" b="1" dirty="0">
                <a:solidFill>
                  <a:srgbClr val="FF0000"/>
                </a:solidFill>
              </a:rPr>
              <a:t>Indications:</a:t>
            </a:r>
          </a:p>
          <a:p>
            <a:pPr eaLnBrk="1" hangingPunct="1">
              <a:lnSpc>
                <a:spcPct val="80000"/>
              </a:lnSpc>
            </a:pPr>
            <a:r>
              <a:rPr lang="en-AU" sz="2400" dirty="0"/>
              <a:t>Hyperkalaemia</a:t>
            </a:r>
          </a:p>
          <a:p>
            <a:pPr eaLnBrk="1" hangingPunct="1">
              <a:lnSpc>
                <a:spcPct val="80000"/>
              </a:lnSpc>
            </a:pPr>
            <a:r>
              <a:rPr lang="en-AU" sz="2400" dirty="0"/>
              <a:t>Treatment of documented metabolic acidosis</a:t>
            </a:r>
          </a:p>
          <a:p>
            <a:pPr eaLnBrk="1" hangingPunct="1">
              <a:lnSpc>
                <a:spcPct val="80000"/>
              </a:lnSpc>
            </a:pPr>
            <a:r>
              <a:rPr lang="en-AU" sz="2400" dirty="0"/>
              <a:t>Overdose with tricyclic antidepressants</a:t>
            </a:r>
          </a:p>
          <a:p>
            <a:pPr eaLnBrk="1" hangingPunct="1">
              <a:lnSpc>
                <a:spcPct val="80000"/>
              </a:lnSpc>
            </a:pPr>
            <a:r>
              <a:rPr lang="en-AU" sz="2400" dirty="0"/>
              <a:t>Protracted arrest (greater than 15 minutes)</a:t>
            </a:r>
          </a:p>
          <a:p>
            <a:pPr eaLnBrk="1" hangingPunct="1">
              <a:lnSpc>
                <a:spcPct val="80000"/>
              </a:lnSpc>
              <a:buFontTx/>
              <a:buNone/>
            </a:pPr>
            <a:endParaRPr lang="en-US" sz="26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8588" y="115888"/>
            <a:ext cx="9001125" cy="649287"/>
          </a:xfrm>
        </p:spPr>
        <p:txBody>
          <a:bodyPr/>
          <a:lstStyle/>
          <a:p>
            <a:pPr eaLnBrk="1" hangingPunct="1">
              <a:defRPr/>
            </a:pPr>
            <a:r>
              <a:rPr lang="en-US" dirty="0">
                <a:solidFill>
                  <a:srgbClr val="FF0000"/>
                </a:solidFill>
                <a:effectLst>
                  <a:outerShdw blurRad="38100" dist="38100" dir="2700000" algn="tl">
                    <a:srgbClr val="C0C0C0"/>
                  </a:outerShdw>
                </a:effectLst>
              </a:rPr>
              <a:t>Other Drugs / Fluids</a:t>
            </a:r>
          </a:p>
        </p:txBody>
      </p:sp>
      <p:sp>
        <p:nvSpPr>
          <p:cNvPr id="44034" name="Rectangle 3"/>
          <p:cNvSpPr>
            <a:spLocks noGrp="1" noChangeArrowheads="1"/>
          </p:cNvSpPr>
          <p:nvPr>
            <p:ph type="body" idx="1"/>
          </p:nvPr>
        </p:nvSpPr>
        <p:spPr>
          <a:xfrm>
            <a:off x="631825" y="1125538"/>
            <a:ext cx="8283575" cy="4751387"/>
          </a:xfrm>
        </p:spPr>
        <p:txBody>
          <a:bodyPr/>
          <a:lstStyle/>
          <a:p>
            <a:pPr eaLnBrk="1" hangingPunct="1">
              <a:buFontTx/>
              <a:buNone/>
            </a:pPr>
            <a:r>
              <a:rPr lang="en-US" b="1" dirty="0">
                <a:solidFill>
                  <a:srgbClr val="FF0000"/>
                </a:solidFill>
              </a:rPr>
              <a:t>Intravenous Fluids</a:t>
            </a:r>
          </a:p>
          <a:p>
            <a:pPr eaLnBrk="1" hangingPunct="1"/>
            <a:r>
              <a:rPr lang="en-US" sz="2400" dirty="0"/>
              <a:t>Evidence neither supports or refutes routine use of fluids.</a:t>
            </a:r>
          </a:p>
          <a:p>
            <a:pPr eaLnBrk="1" hangingPunct="1"/>
            <a:r>
              <a:rPr lang="en-US" sz="2400" dirty="0"/>
              <a:t>Should be infused if hypovolaemia is suspected (20mL/kg).</a:t>
            </a:r>
            <a:r>
              <a:rPr lang="en-US" sz="3000" dirty="0"/>
              <a:t> </a:t>
            </a:r>
          </a:p>
          <a:p>
            <a:pPr eaLnBrk="1" hangingPunct="1">
              <a:buFontTx/>
              <a:buNone/>
            </a:pPr>
            <a:endParaRPr lang="en-US" b="1" dirty="0">
              <a:solidFill>
                <a:srgbClr val="FF0000"/>
              </a:solidFill>
            </a:endParaRPr>
          </a:p>
          <a:p>
            <a:pPr eaLnBrk="1" hangingPunct="1">
              <a:buFontTx/>
              <a:buNone/>
            </a:pPr>
            <a:r>
              <a:rPr lang="en-US" b="1" dirty="0">
                <a:solidFill>
                  <a:srgbClr val="FF0000"/>
                </a:solidFill>
              </a:rPr>
              <a:t>Thrombolytics</a:t>
            </a:r>
          </a:p>
          <a:p>
            <a:pPr eaLnBrk="1" hangingPunct="1"/>
            <a:r>
              <a:rPr lang="en-US" sz="2400" dirty="0"/>
              <a:t>Should be considered in adult patients with cardiac arrest with proven or suspected pulmonary embolism.</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a:t>Drug Administration</a:t>
            </a:r>
          </a:p>
        </p:txBody>
      </p:sp>
      <p:sp>
        <p:nvSpPr>
          <p:cNvPr id="16386" name="Rectangle 4"/>
          <p:cNvSpPr>
            <a:spLocks noChangeArrowheads="1"/>
          </p:cNvSpPr>
          <p:nvPr/>
        </p:nvSpPr>
        <p:spPr bwMode="auto">
          <a:xfrm>
            <a:off x="200025" y="6021388"/>
            <a:ext cx="2305050" cy="720725"/>
          </a:xfrm>
          <a:prstGeom prst="rect">
            <a:avLst/>
          </a:prstGeom>
          <a:solidFill>
            <a:schemeClr val="bg1"/>
          </a:solidFill>
          <a:ln w="9525">
            <a:noFill/>
            <a:miter lim="800000"/>
            <a:headEnd/>
            <a:tailEnd/>
          </a:ln>
        </p:spPr>
        <p:txBody>
          <a:bodyPr wrap="none" anchor="ctr"/>
          <a:lstStyle/>
          <a:p>
            <a:endParaRPr lang="en-AU" dirty="0"/>
          </a:p>
        </p:txBody>
      </p:sp>
      <p:sp>
        <p:nvSpPr>
          <p:cNvPr id="24579" name="Rectangle 3"/>
          <p:cNvSpPr>
            <a:spLocks noGrp="1" noChangeArrowheads="1"/>
          </p:cNvSpPr>
          <p:nvPr>
            <p:ph type="body" idx="1"/>
          </p:nvPr>
        </p:nvSpPr>
        <p:spPr>
          <a:xfrm>
            <a:off x="495300" y="1052513"/>
            <a:ext cx="8915400" cy="5472112"/>
          </a:xfrm>
        </p:spPr>
        <p:txBody>
          <a:bodyPr/>
          <a:lstStyle/>
          <a:p>
            <a:pPr algn="ctr" eaLnBrk="1" hangingPunct="1">
              <a:buFontTx/>
              <a:buNone/>
              <a:defRPr/>
            </a:pPr>
            <a:r>
              <a:rPr lang="en-US" b="1" dirty="0">
                <a:solidFill>
                  <a:srgbClr val="FF0000"/>
                </a:solidFill>
                <a:effectLst>
                  <a:outerShdw blurRad="38100" dist="38100" dir="2700000" algn="tl">
                    <a:srgbClr val="C0C0C0"/>
                  </a:outerShdw>
                </a:effectLst>
              </a:rPr>
              <a:t>Intraosseous (IO) Route</a:t>
            </a:r>
          </a:p>
          <a:p>
            <a:pPr eaLnBrk="1" hangingPunct="1">
              <a:defRPr/>
            </a:pPr>
            <a:r>
              <a:rPr lang="en-US" dirty="0"/>
              <a:t>Safe and effective for fluid resuscitation, drug delivery and laboratory evaluation</a:t>
            </a:r>
          </a:p>
          <a:p>
            <a:pPr eaLnBrk="1" hangingPunct="1">
              <a:defRPr/>
            </a:pPr>
            <a:r>
              <a:rPr lang="en-US" dirty="0"/>
              <a:t>Attainable in all age groups</a:t>
            </a:r>
          </a:p>
          <a:p>
            <a:pPr eaLnBrk="1" hangingPunct="1">
              <a:defRPr/>
            </a:pPr>
            <a:r>
              <a:rPr lang="en-US" dirty="0"/>
              <a:t>“valuable time should not be wasted (more than 90 seconds) with repeated unsuccessful attempts at cannulation because alternative access to the circulation is possible via the bone marrow intraosseous route” </a:t>
            </a:r>
          </a:p>
          <a:p>
            <a:pPr eaLnBrk="1" hangingPunct="1">
              <a:defRPr/>
            </a:pPr>
            <a:r>
              <a:rPr lang="en-AU" sz="2400" dirty="0"/>
              <a:t>(ANZCOR Guideline 11.5 2016)</a:t>
            </a:r>
            <a:r>
              <a:rPr lang="en-AU" dirty="0"/>
              <a:t> </a:t>
            </a: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C0C0C0"/>
                  </a:outerShdw>
                </a:effectLst>
              </a:rPr>
              <a:t>Glucose</a:t>
            </a:r>
            <a:endParaRPr lang="en-AU" dirty="0"/>
          </a:p>
        </p:txBody>
      </p:sp>
      <p:sp>
        <p:nvSpPr>
          <p:cNvPr id="3" name="Content Placeholder 2"/>
          <p:cNvSpPr>
            <a:spLocks noGrp="1"/>
          </p:cNvSpPr>
          <p:nvPr>
            <p:ph idx="1"/>
          </p:nvPr>
        </p:nvSpPr>
        <p:spPr/>
        <p:txBody>
          <a:bodyPr/>
          <a:lstStyle/>
          <a:p>
            <a:pPr eaLnBrk="1" hangingPunct="1"/>
            <a:r>
              <a:rPr lang="en-US" sz="2400" dirty="0"/>
              <a:t>The normal level is 3-8mmol/L</a:t>
            </a:r>
          </a:p>
          <a:p>
            <a:pPr eaLnBrk="1" hangingPunct="1">
              <a:buFontTx/>
              <a:buNone/>
            </a:pPr>
            <a:endParaRPr lang="en-US" sz="2400" dirty="0">
              <a:solidFill>
                <a:srgbClr val="FF0000"/>
              </a:solidFill>
            </a:endParaRPr>
          </a:p>
          <a:p>
            <a:pPr eaLnBrk="1" hangingPunct="1">
              <a:buFontTx/>
              <a:buNone/>
            </a:pPr>
            <a:r>
              <a:rPr lang="en-US" sz="2400" b="1" dirty="0">
                <a:solidFill>
                  <a:srgbClr val="FF0000"/>
                </a:solidFill>
              </a:rPr>
              <a:t>Adult dosage:</a:t>
            </a:r>
          </a:p>
          <a:p>
            <a:pPr eaLnBrk="1" hangingPunct="1"/>
            <a:r>
              <a:rPr lang="en-AU" sz="2400" b="1" dirty="0"/>
              <a:t>20-50mL (50%) slow IV (3mL/min)</a:t>
            </a:r>
          </a:p>
          <a:p>
            <a:pPr eaLnBrk="1" hangingPunct="1">
              <a:buFontTx/>
              <a:buNone/>
            </a:pPr>
            <a:endParaRPr lang="en-US" sz="2400" b="1" dirty="0">
              <a:solidFill>
                <a:schemeClr val="accent1"/>
              </a:solidFill>
            </a:endParaRPr>
          </a:p>
          <a:p>
            <a:pPr eaLnBrk="1" hangingPunct="1"/>
            <a:r>
              <a:rPr lang="en-US" sz="2400" dirty="0"/>
              <a:t>Hypoglycaemia may be present in paediatric critical illness, particularly in infants.</a:t>
            </a:r>
          </a:p>
          <a:p>
            <a:pPr eaLnBrk="1" hangingPunct="1">
              <a:buFontTx/>
              <a:buNone/>
            </a:pPr>
            <a:r>
              <a:rPr lang="en-US" sz="2400" b="1" dirty="0">
                <a:solidFill>
                  <a:srgbClr val="FF0000"/>
                </a:solidFill>
              </a:rPr>
              <a:t>Paediatric dosage:</a:t>
            </a:r>
          </a:p>
          <a:p>
            <a:pPr eaLnBrk="1" hangingPunct="1">
              <a:buFont typeface="Symbol" pitchFamily="18" charset="2"/>
              <a:buChar char=""/>
            </a:pPr>
            <a:r>
              <a:rPr lang="en-AU" sz="2400" b="1" dirty="0"/>
              <a:t>0.5mL/kg of </a:t>
            </a:r>
            <a:r>
              <a:rPr lang="en-AU" sz="2400" b="1" dirty="0">
                <a:solidFill>
                  <a:srgbClr val="FF0000"/>
                </a:solidFill>
              </a:rPr>
              <a:t>50%</a:t>
            </a:r>
            <a:r>
              <a:rPr lang="en-AU" sz="2400" b="1" dirty="0"/>
              <a:t> Dextrose (CVC only) or 2.5mL/kg of </a:t>
            </a:r>
            <a:r>
              <a:rPr lang="en-AU" sz="2400" b="1" dirty="0">
                <a:solidFill>
                  <a:srgbClr val="FF0000"/>
                </a:solidFill>
              </a:rPr>
              <a:t>10%</a:t>
            </a:r>
            <a:r>
              <a:rPr lang="en-AU" sz="2400" b="1" dirty="0"/>
              <a:t> Dextrose slow IV/IO</a:t>
            </a:r>
            <a:r>
              <a:rPr lang="en-US" sz="2400" b="1" dirty="0"/>
              <a:t>     </a:t>
            </a:r>
            <a:r>
              <a:rPr lang="en-US" sz="2400" dirty="0"/>
              <a:t>(</a:t>
            </a:r>
            <a:r>
              <a:rPr lang="en-AU" sz="2400" dirty="0"/>
              <a:t>Guideline 12.4  ARC 2010)</a:t>
            </a:r>
          </a:p>
          <a:p>
            <a:endParaRPr lang="en-AU" dirty="0"/>
          </a:p>
        </p:txBody>
      </p:sp>
    </p:spTree>
    <p:extLst>
      <p:ext uri="{BB962C8B-B14F-4D97-AF65-F5344CB8AC3E}">
        <p14:creationId xmlns:p14="http://schemas.microsoft.com/office/powerpoint/2010/main" val="2785925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15925" y="115888"/>
            <a:ext cx="8337550" cy="581025"/>
          </a:xfrm>
          <a:prstGeom prst="rect">
            <a:avLst/>
          </a:prstGeom>
          <a:noFill/>
          <a:ln>
            <a:noFill/>
          </a:ln>
          <a:effectLst/>
          <a:extLst/>
        </p:spPr>
        <p:txBody>
          <a:bodyPr lIns="90000" tIns="46038" rIns="90000" bIns="46038" anchor="b"/>
          <a:lstStyle/>
          <a:p>
            <a:pPr>
              <a:defRPr/>
            </a:pPr>
            <a:r>
              <a:rPr lang="en-AU" sz="3600" dirty="0">
                <a:solidFill>
                  <a:srgbClr val="FF0000"/>
                </a:solidFill>
                <a:effectLst>
                  <a:outerShdw blurRad="38100" dist="38100" dir="2700000" algn="tl">
                    <a:srgbClr val="C0C0C0"/>
                  </a:outerShdw>
                </a:effectLst>
                <a:latin typeface="Arial Narrow" pitchFamily="34" charset="0"/>
              </a:rPr>
              <a:t>Paediatric Dosages</a:t>
            </a:r>
            <a:endParaRPr lang="en-US" sz="3600" dirty="0">
              <a:solidFill>
                <a:srgbClr val="FF0000"/>
              </a:solidFill>
              <a:effectLst>
                <a:outerShdw blurRad="38100" dist="38100" dir="2700000" algn="tl">
                  <a:srgbClr val="C0C0C0"/>
                </a:outerShdw>
              </a:effectLst>
              <a:latin typeface="Arial Narrow" pitchFamily="34" charset="0"/>
            </a:endParaRPr>
          </a:p>
        </p:txBody>
      </p:sp>
      <p:sp>
        <p:nvSpPr>
          <p:cNvPr id="45058" name="Rectangle 41"/>
          <p:cNvSpPr>
            <a:spLocks noChangeArrowheads="1"/>
          </p:cNvSpPr>
          <p:nvPr/>
        </p:nvSpPr>
        <p:spPr bwMode="auto">
          <a:xfrm>
            <a:off x="200025" y="6021388"/>
            <a:ext cx="2305050" cy="720725"/>
          </a:xfrm>
          <a:prstGeom prst="rect">
            <a:avLst/>
          </a:prstGeom>
          <a:solidFill>
            <a:schemeClr val="bg1"/>
          </a:solidFill>
          <a:ln w="9525">
            <a:noFill/>
            <a:miter lim="800000"/>
            <a:headEnd/>
            <a:tailEnd/>
          </a:ln>
        </p:spPr>
        <p:txBody>
          <a:bodyPr wrap="none" anchor="ctr"/>
          <a:lstStyle/>
          <a:p>
            <a:endParaRPr lang="en-AU" dirty="0"/>
          </a:p>
        </p:txBody>
      </p:sp>
      <p:graphicFrame>
        <p:nvGraphicFramePr>
          <p:cNvPr id="55338" name="Group 42"/>
          <p:cNvGraphicFramePr>
            <a:graphicFrameLocks noGrp="1"/>
          </p:cNvGraphicFramePr>
          <p:nvPr>
            <p:extLst>
              <p:ext uri="{D42A27DB-BD31-4B8C-83A1-F6EECF244321}">
                <p14:modId xmlns:p14="http://schemas.microsoft.com/office/powerpoint/2010/main" val="510380323"/>
              </p:ext>
            </p:extLst>
          </p:nvPr>
        </p:nvGraphicFramePr>
        <p:xfrm>
          <a:off x="920750" y="1052513"/>
          <a:ext cx="8337550" cy="4564656"/>
        </p:xfrm>
        <a:graphic>
          <a:graphicData uri="http://schemas.openxmlformats.org/drawingml/2006/table">
            <a:tbl>
              <a:tblPr/>
              <a:tblGrid>
                <a:gridCol w="1911350">
                  <a:extLst>
                    <a:ext uri="{9D8B030D-6E8A-4147-A177-3AD203B41FA5}">
                      <a16:colId xmlns:a16="http://schemas.microsoft.com/office/drawing/2014/main" val="20000"/>
                    </a:ext>
                  </a:extLst>
                </a:gridCol>
                <a:gridCol w="2730500">
                  <a:extLst>
                    <a:ext uri="{9D8B030D-6E8A-4147-A177-3AD203B41FA5}">
                      <a16:colId xmlns:a16="http://schemas.microsoft.com/office/drawing/2014/main" val="20001"/>
                    </a:ext>
                  </a:extLst>
                </a:gridCol>
                <a:gridCol w="3695700">
                  <a:extLst>
                    <a:ext uri="{9D8B030D-6E8A-4147-A177-3AD203B41FA5}">
                      <a16:colId xmlns:a16="http://schemas.microsoft.com/office/drawing/2014/main" val="20002"/>
                    </a:ext>
                  </a:extLst>
                </a:gridCol>
              </a:tblGrid>
              <a:tr h="5181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ahoma" pitchFamily="34" charset="0"/>
                          <a:cs typeface="Arial" charset="0"/>
                        </a:rPr>
                        <a:t>Drugs</a:t>
                      </a:r>
                    </a:p>
                  </a:txBody>
                  <a:tcPr marT="45723" marB="45723" horzOverflow="overflow">
                    <a:lnL w="28575"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28575"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ahoma" pitchFamily="34" charset="0"/>
                          <a:cs typeface="Arial" charset="0"/>
                        </a:rPr>
                        <a:t>Indications</a:t>
                      </a:r>
                    </a:p>
                  </a:txBody>
                  <a:tcPr marT="45723" marB="45723" horzOverflow="overflow">
                    <a:lnL w="12700"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28575"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ahoma" pitchFamily="34" charset="0"/>
                          <a:cs typeface="Arial" charset="0"/>
                        </a:rPr>
                        <a:t>Drug Dosage</a:t>
                      </a:r>
                    </a:p>
                  </a:txBody>
                  <a:tcPr marT="45723" marB="45723" horzOverflow="overflow">
                    <a:lnL w="12700" cap="flat" cmpd="sng" algn="ctr">
                      <a:solidFill>
                        <a:srgbClr val="1C1C1C"/>
                      </a:solidFill>
                      <a:prstDash val="solid"/>
                      <a:round/>
                      <a:headEnd type="none" w="sm" len="sm"/>
                      <a:tailEnd type="none" w="sm" len="sm"/>
                    </a:lnL>
                    <a:lnR w="28575" cap="flat" cmpd="sng" algn="ctr">
                      <a:solidFill>
                        <a:srgbClr val="1C1C1C"/>
                      </a:solidFill>
                      <a:prstDash val="solid"/>
                      <a:round/>
                      <a:headEnd type="none" w="sm" len="sm"/>
                      <a:tailEnd type="none" w="sm" len="sm"/>
                    </a:lnR>
                    <a:lnT w="28575"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solidFill>
                      <a:schemeClr val="bg2"/>
                    </a:solidFill>
                  </a:tcPr>
                </a:tc>
                <a:extLst>
                  <a:ext uri="{0D108BD9-81ED-4DB2-BD59-A6C34878D82A}">
                    <a16:rowId xmlns:a16="http://schemas.microsoft.com/office/drawing/2014/main" val="10000"/>
                  </a:ext>
                </a:extLst>
              </a:tr>
              <a:tr h="657271">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1" i="0" u="none" strike="noStrike" cap="none" normalizeH="0" baseline="0" dirty="0">
                          <a:ln>
                            <a:noFill/>
                          </a:ln>
                          <a:solidFill>
                            <a:schemeClr val="tx1"/>
                          </a:solidFill>
                          <a:effectLst/>
                          <a:latin typeface="Tahoma" pitchFamily="34" charset="0"/>
                          <a:cs typeface="Arial" charset="0"/>
                        </a:rPr>
                        <a:t>Adrenaline</a:t>
                      </a:r>
                    </a:p>
                  </a:txBody>
                  <a:tcPr marT="45723" marB="45723" horzOverflow="overflow">
                    <a:lnL w="28575"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VF, VT, PEA, Asystole</a:t>
                      </a:r>
                    </a:p>
                  </a:txBody>
                  <a:tcPr marT="45723" marB="45723" horzOverflow="overflow">
                    <a:lnL w="12700"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10mcg/kg IV/IO </a:t>
                      </a:r>
                    </a:p>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(0.1mL/kg of 1:10 000)</a:t>
                      </a:r>
                    </a:p>
                  </a:txBody>
                  <a:tcPr marT="45723" marB="45723" horzOverflow="overflow">
                    <a:lnL w="12700" cap="flat" cmpd="sng" algn="ctr">
                      <a:solidFill>
                        <a:srgbClr val="1C1C1C"/>
                      </a:solidFill>
                      <a:prstDash val="solid"/>
                      <a:round/>
                      <a:headEnd type="none" w="sm" len="sm"/>
                      <a:tailEnd type="none" w="sm" len="sm"/>
                    </a:lnL>
                    <a:lnR w="28575"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57271">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1" i="0" u="none" strike="noStrike" cap="none" normalizeH="0" baseline="0" dirty="0">
                          <a:ln>
                            <a:noFill/>
                          </a:ln>
                          <a:solidFill>
                            <a:schemeClr val="tx1"/>
                          </a:solidFill>
                          <a:effectLst/>
                          <a:latin typeface="Tahoma" pitchFamily="34" charset="0"/>
                          <a:cs typeface="Arial" charset="0"/>
                        </a:rPr>
                        <a:t>Amiodarone</a:t>
                      </a:r>
                    </a:p>
                  </a:txBody>
                  <a:tcPr marT="45723" marB="45723" horzOverflow="overflow">
                    <a:lnL w="28575"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VF, VT, SVT, Atrial Tachycardias</a:t>
                      </a:r>
                    </a:p>
                  </a:txBody>
                  <a:tcPr marT="45723" marB="45723" horzOverflow="overflow">
                    <a:lnL w="12700"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5mg/kg bolus</a:t>
                      </a:r>
                    </a:p>
                  </a:txBody>
                  <a:tcPr marT="45723" marB="45723" horzOverflow="overflow">
                    <a:lnL w="12700" cap="flat" cmpd="sng" algn="ctr">
                      <a:solidFill>
                        <a:srgbClr val="1C1C1C"/>
                      </a:solidFill>
                      <a:prstDash val="solid"/>
                      <a:round/>
                      <a:headEnd type="none" w="sm" len="sm"/>
                      <a:tailEnd type="none" w="sm" len="sm"/>
                    </a:lnL>
                    <a:lnR w="28575"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57271">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1" i="0" u="none" strike="noStrike" cap="none" normalizeH="0" baseline="0" dirty="0">
                          <a:ln>
                            <a:noFill/>
                          </a:ln>
                          <a:solidFill>
                            <a:schemeClr val="tx1"/>
                          </a:solidFill>
                          <a:effectLst/>
                          <a:latin typeface="Tahoma" pitchFamily="34" charset="0"/>
                          <a:cs typeface="Arial" charset="0"/>
                        </a:rPr>
                        <a:t>Atropine</a:t>
                      </a:r>
                    </a:p>
                  </a:txBody>
                  <a:tcPr marT="45723" marB="45723" horzOverflow="overflow">
                    <a:lnL w="28575"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Severe Bradycardia</a:t>
                      </a:r>
                    </a:p>
                  </a:txBody>
                  <a:tcPr marT="45723" marB="45723" horzOverflow="overflow">
                    <a:lnL w="12700"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20 mcg/kg IV or IO</a:t>
                      </a:r>
                    </a:p>
                  </a:txBody>
                  <a:tcPr marT="45723" marB="45723" horzOverflow="overflow">
                    <a:lnL w="12700" cap="flat" cmpd="sng" algn="ctr">
                      <a:solidFill>
                        <a:srgbClr val="1C1C1C"/>
                      </a:solidFill>
                      <a:prstDash val="solid"/>
                      <a:round/>
                      <a:headEnd type="none" w="sm" len="sm"/>
                      <a:tailEnd type="none" w="sm" len="sm"/>
                    </a:lnL>
                    <a:lnR w="28575"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708710">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1" i="0" u="none" strike="noStrike" cap="none" normalizeH="0" baseline="0" dirty="0">
                          <a:ln>
                            <a:noFill/>
                          </a:ln>
                          <a:solidFill>
                            <a:schemeClr val="tx1"/>
                          </a:solidFill>
                          <a:effectLst/>
                          <a:latin typeface="Tahoma" pitchFamily="34" charset="0"/>
                          <a:cs typeface="Arial" charset="0"/>
                        </a:rPr>
                        <a:t>Glucose</a:t>
                      </a:r>
                    </a:p>
                  </a:txBody>
                  <a:tcPr marT="45723" marB="45723" horzOverflow="overflow">
                    <a:lnL w="28575"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Hypoglycaemia</a:t>
                      </a:r>
                    </a:p>
                  </a:txBody>
                  <a:tcPr marT="45723" marB="45723" horzOverflow="overflow">
                    <a:lnL w="12700"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2.5mls/kg of Dextrose 10% IV/IO </a:t>
                      </a:r>
                    </a:p>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5-8mg/kg/min (maintenance)</a:t>
                      </a:r>
                    </a:p>
                  </a:txBody>
                  <a:tcPr marT="45723" marB="45723" horzOverflow="overflow">
                    <a:lnL w="12700" cap="flat" cmpd="sng" algn="ctr">
                      <a:solidFill>
                        <a:srgbClr val="1C1C1C"/>
                      </a:solidFill>
                      <a:prstDash val="solid"/>
                      <a:round/>
                      <a:headEnd type="none" w="sm" len="sm"/>
                      <a:tailEnd type="none" w="sm" len="sm"/>
                    </a:lnL>
                    <a:lnR w="28575"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57271">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1" i="0" u="none" strike="noStrike" cap="none" normalizeH="0" baseline="0" dirty="0">
                          <a:ln>
                            <a:noFill/>
                          </a:ln>
                          <a:solidFill>
                            <a:schemeClr val="tx1"/>
                          </a:solidFill>
                          <a:effectLst/>
                          <a:latin typeface="Tahoma" pitchFamily="34" charset="0"/>
                          <a:cs typeface="Arial" charset="0"/>
                        </a:rPr>
                        <a:t>0.9% Normal Saline</a:t>
                      </a:r>
                    </a:p>
                  </a:txBody>
                  <a:tcPr marT="45723" marB="45723" horzOverflow="overflow">
                    <a:lnL w="28575"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Hypovolaemia, fluid resuscitation</a:t>
                      </a:r>
                    </a:p>
                  </a:txBody>
                  <a:tcPr marT="45723" marB="45723" horzOverflow="overflow">
                    <a:lnL w="12700"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20mls/kg bolus</a:t>
                      </a:r>
                    </a:p>
                  </a:txBody>
                  <a:tcPr marT="45723" marB="45723" horzOverflow="overflow">
                    <a:lnL w="12700" cap="flat" cmpd="sng" algn="ctr">
                      <a:solidFill>
                        <a:srgbClr val="1C1C1C"/>
                      </a:solidFill>
                      <a:prstDash val="solid"/>
                      <a:round/>
                      <a:headEnd type="none" w="sm" len="sm"/>
                      <a:tailEnd type="none" w="sm" len="sm"/>
                    </a:lnL>
                    <a:lnR w="28575"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12700" cap="flat" cmpd="sng" algn="ctr">
                      <a:solidFill>
                        <a:srgbClr val="1C1C1C"/>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657271">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1" i="0" u="none" strike="noStrike" cap="none" normalizeH="0" baseline="0" dirty="0">
                          <a:ln>
                            <a:noFill/>
                          </a:ln>
                          <a:solidFill>
                            <a:schemeClr val="tx1"/>
                          </a:solidFill>
                          <a:effectLst/>
                          <a:latin typeface="Tahoma" pitchFamily="34" charset="0"/>
                          <a:cs typeface="Arial" charset="0"/>
                        </a:rPr>
                        <a:t>Adenosine</a:t>
                      </a:r>
                    </a:p>
                  </a:txBody>
                  <a:tcPr marT="45723" marB="45723" horzOverflow="overflow">
                    <a:lnL w="28575"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28575"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SVT    (consider ice or valsalva 1</a:t>
                      </a:r>
                      <a:r>
                        <a:rPr kumimoji="0" lang="en-US" sz="1800" b="0" i="0" u="none" strike="noStrike" cap="none" normalizeH="0" baseline="30000" dirty="0">
                          <a:ln>
                            <a:noFill/>
                          </a:ln>
                          <a:solidFill>
                            <a:schemeClr val="tx1"/>
                          </a:solidFill>
                          <a:effectLst/>
                          <a:latin typeface="Arial" charset="0"/>
                          <a:cs typeface="Arial" charset="0"/>
                        </a:rPr>
                        <a:t>st</a:t>
                      </a:r>
                      <a:r>
                        <a:rPr kumimoji="0" lang="en-US" sz="1800" b="0" i="0" u="none" strike="noStrike" cap="none" normalizeH="0" baseline="0" dirty="0">
                          <a:ln>
                            <a:noFill/>
                          </a:ln>
                          <a:solidFill>
                            <a:schemeClr val="tx1"/>
                          </a:solidFill>
                          <a:effectLst/>
                          <a:latin typeface="Arial" charset="0"/>
                          <a:cs typeface="Arial" charset="0"/>
                        </a:rPr>
                        <a:t>)</a:t>
                      </a:r>
                    </a:p>
                  </a:txBody>
                  <a:tcPr marT="45723" marB="45723" horzOverflow="overflow">
                    <a:lnL w="12700" cap="flat" cmpd="sng" algn="ctr">
                      <a:solidFill>
                        <a:srgbClr val="1C1C1C"/>
                      </a:solidFill>
                      <a:prstDash val="solid"/>
                      <a:round/>
                      <a:headEnd type="none" w="sm" len="sm"/>
                      <a:tailEnd type="none" w="sm" len="sm"/>
                    </a:lnL>
                    <a:lnR w="12700"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28575" cap="flat" cmpd="sng" algn="ctr">
                      <a:solidFill>
                        <a:srgbClr val="1C1C1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80000"/>
                        </a:lnSpc>
                        <a:spcBef>
                          <a:spcPct val="65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First Dose = 0.1mg/kg (max 6mg)</a:t>
                      </a:r>
                      <a:endParaRPr kumimoji="0" lang="en-US" sz="16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80000"/>
                        </a:lnSpc>
                        <a:spcBef>
                          <a:spcPct val="65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Second Dose = 0.2mg/kg (max 12mg)</a:t>
                      </a:r>
                      <a:r>
                        <a:rPr kumimoji="0" lang="en-US" sz="1600" b="0" i="0" u="none" strike="noStrike" cap="none" normalizeH="0" baseline="0" dirty="0">
                          <a:ln>
                            <a:noFill/>
                          </a:ln>
                          <a:solidFill>
                            <a:schemeClr val="tx1"/>
                          </a:solidFill>
                          <a:effectLst/>
                          <a:latin typeface="Arial" charset="0"/>
                          <a:cs typeface="Arial" charset="0"/>
                        </a:rPr>
                        <a:t> </a:t>
                      </a:r>
                    </a:p>
                  </a:txBody>
                  <a:tcPr marT="45723" marB="45723" horzOverflow="overflow">
                    <a:lnL w="12700" cap="flat" cmpd="sng" algn="ctr">
                      <a:solidFill>
                        <a:srgbClr val="1C1C1C"/>
                      </a:solidFill>
                      <a:prstDash val="solid"/>
                      <a:round/>
                      <a:headEnd type="none" w="sm" len="sm"/>
                      <a:tailEnd type="none" w="sm" len="sm"/>
                    </a:lnL>
                    <a:lnR w="28575" cap="flat" cmpd="sng" algn="ctr">
                      <a:solidFill>
                        <a:srgbClr val="1C1C1C"/>
                      </a:solidFill>
                      <a:prstDash val="solid"/>
                      <a:round/>
                      <a:headEnd type="none" w="sm" len="sm"/>
                      <a:tailEnd type="none" w="sm" len="sm"/>
                    </a:lnR>
                    <a:lnT w="12700" cap="flat" cmpd="sng" algn="ctr">
                      <a:solidFill>
                        <a:srgbClr val="1C1C1C"/>
                      </a:solidFill>
                      <a:prstDash val="solid"/>
                      <a:round/>
                      <a:headEnd type="none" w="sm" len="sm"/>
                      <a:tailEnd type="none" w="sm" len="sm"/>
                    </a:lnT>
                    <a:lnB w="28575" cap="flat" cmpd="sng" algn="ctr">
                      <a:solidFill>
                        <a:srgbClr val="1C1C1C"/>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Questions ?</a:t>
            </a:r>
          </a:p>
        </p:txBody>
      </p:sp>
      <p:pic>
        <p:nvPicPr>
          <p:cNvPr id="46082" name="Picture 5" descr="MCj04344110000[1]"/>
          <p:cNvPicPr>
            <a:picLocks noGrp="1" noChangeAspect="1" noChangeArrowheads="1"/>
          </p:cNvPicPr>
          <p:nvPr>
            <p:ph type="body" idx="1"/>
          </p:nvPr>
        </p:nvPicPr>
        <p:blipFill>
          <a:blip r:embed="rId2"/>
          <a:srcRect/>
          <a:stretch>
            <a:fillRect/>
          </a:stretch>
        </p:blipFill>
        <p:spPr>
          <a:xfrm>
            <a:off x="1287463" y="1782763"/>
            <a:ext cx="5172075" cy="4092575"/>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60388" y="188913"/>
            <a:ext cx="8337550" cy="581025"/>
          </a:xfrm>
          <a:prstGeom prst="rect">
            <a:avLst/>
          </a:prstGeom>
          <a:noFill/>
          <a:ln>
            <a:noFill/>
          </a:ln>
          <a:effectLst/>
          <a:extLst/>
        </p:spPr>
        <p:txBody>
          <a:bodyPr lIns="90000" tIns="46038" rIns="90000" bIns="46038" anchor="b"/>
          <a:lstStyle/>
          <a:p>
            <a:pPr>
              <a:defRPr/>
            </a:pPr>
            <a:r>
              <a:rPr lang="en-US" sz="3600" b="1" dirty="0">
                <a:solidFill>
                  <a:srgbClr val="FF0000"/>
                </a:solidFill>
                <a:effectLst>
                  <a:outerShdw blurRad="38100" dist="38100" dir="2700000" algn="tl">
                    <a:srgbClr val="C0C0C0"/>
                  </a:outerShdw>
                </a:effectLst>
                <a:latin typeface="Arial Narrow" pitchFamily="34" charset="0"/>
              </a:rPr>
              <a:t>Intraosseous (IO) Route</a:t>
            </a:r>
            <a:r>
              <a:rPr lang="en-US" sz="3600" dirty="0">
                <a:solidFill>
                  <a:srgbClr val="002664"/>
                </a:solidFill>
                <a:latin typeface="Arial Narrow" pitchFamily="34" charset="0"/>
              </a:rPr>
              <a:t> </a:t>
            </a:r>
          </a:p>
        </p:txBody>
      </p:sp>
      <p:sp>
        <p:nvSpPr>
          <p:cNvPr id="17410" name="Rectangle 3"/>
          <p:cNvSpPr>
            <a:spLocks noChangeArrowheads="1"/>
          </p:cNvSpPr>
          <p:nvPr/>
        </p:nvSpPr>
        <p:spPr bwMode="auto">
          <a:xfrm>
            <a:off x="415925" y="981075"/>
            <a:ext cx="8337550" cy="5329238"/>
          </a:xfrm>
          <a:prstGeom prst="rect">
            <a:avLst/>
          </a:prstGeom>
          <a:noFill/>
          <a:ln w="9525">
            <a:noFill/>
            <a:miter lim="800000"/>
            <a:headEnd/>
            <a:tailEnd/>
          </a:ln>
        </p:spPr>
        <p:txBody>
          <a:bodyPr lIns="90000" tIns="46038" rIns="90000" bIns="46038"/>
          <a:lstStyle/>
          <a:p>
            <a:pPr marL="342900" indent="-342900">
              <a:spcBef>
                <a:spcPct val="20000"/>
              </a:spcBef>
              <a:buFontTx/>
              <a:buChar char="•"/>
            </a:pPr>
            <a:r>
              <a:rPr lang="en-AU" sz="3000" dirty="0"/>
              <a:t>Relatively safe, simple, rapid and therapeutically successful technique for the provision of emergency fluids to the critically ill child or adult</a:t>
            </a:r>
          </a:p>
          <a:p>
            <a:pPr marL="342900" indent="-342900">
              <a:spcBef>
                <a:spcPct val="20000"/>
              </a:spcBef>
              <a:buFontTx/>
              <a:buChar char="•"/>
            </a:pPr>
            <a:r>
              <a:rPr lang="en-AU" sz="3000" dirty="0"/>
              <a:t>Can be utilised until standard or conventional venous access can be obtained.  </a:t>
            </a:r>
          </a:p>
          <a:p>
            <a:pPr marL="342900" indent="-342900">
              <a:spcBef>
                <a:spcPct val="20000"/>
              </a:spcBef>
              <a:buFontTx/>
              <a:buChar char="•"/>
            </a:pPr>
            <a:r>
              <a:rPr lang="en-AU" sz="3000" dirty="0"/>
              <a:t>Not recommended for use &gt; 24 hr period. </a:t>
            </a:r>
            <a:endParaRPr lang="en-US" sz="3000" dirty="0"/>
          </a:p>
        </p:txBody>
      </p:sp>
      <p:pic>
        <p:nvPicPr>
          <p:cNvPr id="17411" name="Picture 4" descr="DSCN4075"/>
          <p:cNvPicPr>
            <a:picLocks noChangeAspect="1" noChangeArrowheads="1"/>
          </p:cNvPicPr>
          <p:nvPr/>
        </p:nvPicPr>
        <p:blipFill>
          <a:blip r:embed="rId2"/>
          <a:srcRect/>
          <a:stretch>
            <a:fillRect/>
          </a:stretch>
        </p:blipFill>
        <p:spPr bwMode="auto">
          <a:xfrm>
            <a:off x="3873500" y="4581525"/>
            <a:ext cx="2724150" cy="189230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txBox="1">
            <a:spLocks noGrp="1"/>
          </p:cNvSpPr>
          <p:nvPr/>
        </p:nvSpPr>
        <p:spPr bwMode="auto">
          <a:xfrm>
            <a:off x="0" y="6438900"/>
            <a:ext cx="275166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100" dirty="0">
                <a:solidFill>
                  <a:srgbClr val="999999"/>
                </a:solidFill>
                <a:latin typeface="Helvetica" charset="0"/>
              </a:rPr>
              <a:t>Date of download:  8/19/2014</a:t>
            </a:r>
          </a:p>
        </p:txBody>
      </p:sp>
      <p:sp>
        <p:nvSpPr>
          <p:cNvPr id="14339" name="Footer Placeholder 4"/>
          <p:cNvSpPr txBox="1">
            <a:spLocks noGrp="1"/>
          </p:cNvSpPr>
          <p:nvPr/>
        </p:nvSpPr>
        <p:spPr bwMode="auto">
          <a:xfrm>
            <a:off x="2631282" y="6448426"/>
            <a:ext cx="473630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100" dirty="0">
                <a:solidFill>
                  <a:srgbClr val="999999"/>
                </a:solidFill>
                <a:latin typeface="Helvetica" charset="0"/>
              </a:rPr>
              <a:t>Copyright © 2014 McGraw-Hill Education. All rights reserved.</a:t>
            </a:r>
          </a:p>
        </p:txBody>
      </p:sp>
      <p:cxnSp>
        <p:nvCxnSpPr>
          <p:cNvPr id="14340" name="Straight Connector 8"/>
          <p:cNvCxnSpPr>
            <a:cxnSpLocks noChangeShapeType="1"/>
          </p:cNvCxnSpPr>
          <p:nvPr/>
        </p:nvCxnSpPr>
        <p:spPr bwMode="auto">
          <a:xfrm flipV="1">
            <a:off x="0" y="6430964"/>
            <a:ext cx="9906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505619" y="1174750"/>
            <a:ext cx="8172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1200" dirty="0">
              <a:latin typeface="Helvetica" charset="0"/>
            </a:endParaRPr>
          </a:p>
        </p:txBody>
      </p:sp>
      <p:sp>
        <p:nvSpPr>
          <p:cNvPr id="14344" name="Text Placeholder 2"/>
          <p:cNvSpPr txBox="1">
            <a:spLocks/>
          </p:cNvSpPr>
          <p:nvPr/>
        </p:nvSpPr>
        <p:spPr bwMode="auto">
          <a:xfrm>
            <a:off x="1166019" y="773113"/>
            <a:ext cx="7388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1200" b="1" dirty="0"/>
          </a:p>
        </p:txBody>
      </p:sp>
      <p:sp>
        <p:nvSpPr>
          <p:cNvPr id="14345" name="Text Placeholder 2"/>
          <p:cNvSpPr txBox="1">
            <a:spLocks/>
          </p:cNvSpPr>
          <p:nvPr/>
        </p:nvSpPr>
        <p:spPr bwMode="auto">
          <a:xfrm>
            <a:off x="505619" y="1220788"/>
            <a:ext cx="908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1200" b="1" dirty="0"/>
          </a:p>
        </p:txBody>
      </p:sp>
      <p:sp>
        <p:nvSpPr>
          <p:cNvPr id="14347" name="Rectangle 11"/>
          <p:cNvSpPr>
            <a:spLocks noChangeArrowheads="1"/>
          </p:cNvSpPr>
          <p:nvPr/>
        </p:nvSpPr>
        <p:spPr bwMode="auto">
          <a:xfrm>
            <a:off x="0" y="4725144"/>
            <a:ext cx="9905999" cy="1017335"/>
          </a:xfrm>
          <a:prstGeom prst="rect">
            <a:avLst/>
          </a:prstGeom>
          <a:solidFill>
            <a:srgbClr val="D9D9D9"/>
          </a:solidFill>
          <a:ln>
            <a:noFill/>
          </a:ln>
          <a:effectLst>
            <a:outerShdw dist="23000" dir="5400000" rotWithShape="0">
              <a:srgbClr val="000000">
                <a:alpha val="34999"/>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20000"/>
              </a:spcBef>
            </a:pPr>
            <a:r>
              <a:rPr lang="en-US" altLang="en-US" sz="1100" b="1" dirty="0"/>
              <a:t>Tintinalli's Emergency Medicine: A Comprehensive Study Guide, </a:t>
            </a:r>
          </a:p>
          <a:p>
            <a:pPr algn="ctr" eaLnBrk="1" hangingPunct="1">
              <a:spcBef>
                <a:spcPct val="20000"/>
              </a:spcBef>
            </a:pPr>
            <a:r>
              <a:rPr lang="en-US" altLang="en-US" sz="1100" b="1" dirty="0"/>
              <a:t>Resuscitative Procedures, Section 4 </a:t>
            </a:r>
          </a:p>
          <a:p>
            <a:pPr algn="ctr" eaLnBrk="1" hangingPunct="1">
              <a:spcBef>
                <a:spcPct val="20000"/>
              </a:spcBef>
            </a:pPr>
            <a:r>
              <a:rPr lang="en-US" altLang="en-US" sz="1100" b="1" dirty="0"/>
              <a:t>7e,  2011</a:t>
            </a:r>
          </a:p>
          <a:p>
            <a:pPr eaLnBrk="1" hangingPunct="1"/>
            <a:endParaRPr lang="en-US" altLang="en-US" sz="1100" b="1" dirty="0">
              <a:solidFill>
                <a:srgbClr val="FFFFFF"/>
              </a:solidFill>
            </a:endParaRPr>
          </a:p>
          <a:p>
            <a:pPr algn="ctr" eaLnBrk="1" hangingPunct="1"/>
            <a:endParaRPr lang="en-US" altLang="en-US" sz="1100" b="1" dirty="0">
              <a:solidFill>
                <a:srgbClr val="FFFFFF"/>
              </a:solidFill>
            </a:endParaRPr>
          </a:p>
        </p:txBody>
      </p:sp>
      <p:pic>
        <p:nvPicPr>
          <p:cNvPr id="14349" name="Picture 13"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648" y="1220788"/>
            <a:ext cx="4896544" cy="33649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5834" y="126782"/>
            <a:ext cx="5062505" cy="646331"/>
          </a:xfrm>
          <a:prstGeom prst="rect">
            <a:avLst/>
          </a:prstGeom>
        </p:spPr>
        <p:txBody>
          <a:bodyPr wrap="square">
            <a:spAutoFit/>
          </a:bodyPr>
          <a:lstStyle/>
          <a:p>
            <a:pPr>
              <a:defRPr/>
            </a:pPr>
            <a:r>
              <a:rPr lang="en-US" sz="3600" b="1" dirty="0">
                <a:solidFill>
                  <a:srgbClr val="FF0000"/>
                </a:solidFill>
                <a:effectLst>
                  <a:outerShdw blurRad="38100" dist="38100" dir="2700000" algn="tl">
                    <a:srgbClr val="C0C0C0"/>
                  </a:outerShdw>
                </a:effectLst>
                <a:latin typeface="Arial Narrow" pitchFamily="34" charset="0"/>
              </a:rPr>
              <a:t>The Intraosseous (IO) Gun</a:t>
            </a:r>
          </a:p>
        </p:txBody>
      </p:sp>
    </p:spTree>
    <p:extLst>
      <p:ext uri="{BB962C8B-B14F-4D97-AF65-F5344CB8AC3E}">
        <p14:creationId xmlns:p14="http://schemas.microsoft.com/office/powerpoint/2010/main" val="323023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60388" y="115888"/>
            <a:ext cx="9220200" cy="649287"/>
          </a:xfrm>
          <a:prstGeom prst="rect">
            <a:avLst/>
          </a:prstGeom>
          <a:noFill/>
          <a:ln>
            <a:noFill/>
          </a:ln>
          <a:effectLst/>
          <a:extLst/>
        </p:spPr>
        <p:txBody>
          <a:bodyPr lIns="90000" tIns="46038" rIns="90000" bIns="46038" anchor="b"/>
          <a:lstStyle/>
          <a:p>
            <a:pPr>
              <a:defRPr/>
            </a:pPr>
            <a:r>
              <a:rPr lang="en-US" sz="3600" b="1" dirty="0">
                <a:solidFill>
                  <a:srgbClr val="FF0000"/>
                </a:solidFill>
                <a:effectLst>
                  <a:outerShdw blurRad="38100" dist="38100" dir="2700000" algn="tl">
                    <a:srgbClr val="C0C0C0"/>
                  </a:outerShdw>
                </a:effectLst>
                <a:latin typeface="Arial Narrow" pitchFamily="34" charset="0"/>
              </a:rPr>
              <a:t>Intraosseous (IO) Route</a:t>
            </a:r>
          </a:p>
        </p:txBody>
      </p:sp>
      <p:sp>
        <p:nvSpPr>
          <p:cNvPr id="18434" name="Rectangle 3"/>
          <p:cNvSpPr>
            <a:spLocks noChangeArrowheads="1"/>
          </p:cNvSpPr>
          <p:nvPr/>
        </p:nvSpPr>
        <p:spPr bwMode="auto">
          <a:xfrm>
            <a:off x="200025" y="981075"/>
            <a:ext cx="9423400" cy="5257800"/>
          </a:xfrm>
          <a:prstGeom prst="rect">
            <a:avLst/>
          </a:prstGeom>
          <a:noFill/>
          <a:ln w="9525">
            <a:noFill/>
            <a:miter lim="800000"/>
            <a:headEnd/>
            <a:tailEnd/>
          </a:ln>
        </p:spPr>
        <p:txBody>
          <a:bodyPr lIns="90000" tIns="46038" rIns="90000" bIns="46038"/>
          <a:lstStyle/>
          <a:p>
            <a:pPr marL="342900" indent="-342900">
              <a:spcBef>
                <a:spcPct val="20000"/>
              </a:spcBef>
              <a:buFontTx/>
              <a:buChar char="•"/>
            </a:pPr>
            <a:r>
              <a:rPr lang="en-AU" sz="3200" dirty="0"/>
              <a:t>All intravenous fluids and drugs can be administered IO</a:t>
            </a:r>
          </a:p>
          <a:p>
            <a:pPr marL="342900" indent="-342900">
              <a:spcBef>
                <a:spcPct val="20000"/>
              </a:spcBef>
              <a:buFontTx/>
              <a:buChar char="•"/>
            </a:pPr>
            <a:r>
              <a:rPr lang="en-AU" sz="3200" dirty="0"/>
              <a:t>Drug and fluid doses and rates are the same as for conventional vascular route. </a:t>
            </a:r>
          </a:p>
          <a:p>
            <a:pPr marL="342900" indent="-342900">
              <a:spcBef>
                <a:spcPct val="20000"/>
              </a:spcBef>
              <a:buFontTx/>
              <a:buChar char="•"/>
            </a:pPr>
            <a:r>
              <a:rPr lang="en-AU" sz="3200" dirty="0"/>
              <a:t>All fluids and drugs must be administered with the aid of pressure or injected from a syringe.</a:t>
            </a:r>
            <a:endParaRPr lang="en-US" sz="32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00025" y="115888"/>
            <a:ext cx="9580563" cy="581025"/>
          </a:xfrm>
          <a:prstGeom prst="rect">
            <a:avLst/>
          </a:prstGeom>
          <a:noFill/>
          <a:ln>
            <a:noFill/>
          </a:ln>
          <a:effectLst/>
          <a:extLst/>
        </p:spPr>
        <p:txBody>
          <a:bodyPr lIns="90000" tIns="46038" rIns="90000" bIns="46038" anchor="b"/>
          <a:lstStyle/>
          <a:p>
            <a:pPr>
              <a:defRPr/>
            </a:pPr>
            <a:r>
              <a:rPr lang="en-US" sz="3200" dirty="0">
                <a:solidFill>
                  <a:srgbClr val="002664"/>
                </a:solidFill>
                <a:latin typeface="Arial Narrow" pitchFamily="34" charset="0"/>
              </a:rPr>
              <a:t> </a:t>
            </a:r>
            <a:r>
              <a:rPr lang="en-US" sz="3600" b="1" dirty="0">
                <a:solidFill>
                  <a:srgbClr val="FF0000"/>
                </a:solidFill>
                <a:effectLst>
                  <a:outerShdw blurRad="38100" dist="38100" dir="2700000" algn="tl">
                    <a:srgbClr val="C0C0C0"/>
                  </a:outerShdw>
                </a:effectLst>
                <a:latin typeface="Arial Narrow" pitchFamily="34" charset="0"/>
              </a:rPr>
              <a:t>IO Sites</a:t>
            </a:r>
          </a:p>
        </p:txBody>
      </p:sp>
      <p:sp>
        <p:nvSpPr>
          <p:cNvPr id="19458" name="Rectangle 3"/>
          <p:cNvSpPr>
            <a:spLocks noChangeArrowheads="1"/>
          </p:cNvSpPr>
          <p:nvPr/>
        </p:nvSpPr>
        <p:spPr bwMode="auto">
          <a:xfrm>
            <a:off x="273050" y="908050"/>
            <a:ext cx="9428163" cy="5257800"/>
          </a:xfrm>
          <a:prstGeom prst="rect">
            <a:avLst/>
          </a:prstGeom>
          <a:noFill/>
          <a:ln w="9525">
            <a:noFill/>
            <a:miter lim="800000"/>
            <a:headEnd/>
            <a:tailEnd/>
          </a:ln>
        </p:spPr>
        <p:txBody>
          <a:bodyPr lIns="90000" tIns="46038" rIns="90000" bIns="46038"/>
          <a:lstStyle/>
          <a:p>
            <a:pPr marL="342900" indent="-342900">
              <a:spcBef>
                <a:spcPct val="20000"/>
              </a:spcBef>
            </a:pPr>
            <a:r>
              <a:rPr lang="en-AU" sz="3300" b="1" dirty="0">
                <a:solidFill>
                  <a:srgbClr val="FF0000"/>
                </a:solidFill>
              </a:rPr>
              <a:t>Proximal Tibia</a:t>
            </a:r>
          </a:p>
          <a:p>
            <a:pPr marL="342900" indent="-342900">
              <a:spcBef>
                <a:spcPct val="20000"/>
              </a:spcBef>
              <a:buFontTx/>
              <a:buChar char="•"/>
            </a:pPr>
            <a:r>
              <a:rPr lang="en-AU" sz="2600" dirty="0"/>
              <a:t>Optimal site in children - broad flat surface with a thin layer of skin covering the bone.</a:t>
            </a:r>
          </a:p>
          <a:p>
            <a:pPr marL="342900" indent="-342900">
              <a:spcBef>
                <a:spcPct val="20000"/>
              </a:spcBef>
              <a:buFontTx/>
              <a:buChar char="•"/>
            </a:pPr>
            <a:r>
              <a:rPr lang="en-AU" sz="2600" dirty="0"/>
              <a:t>Cortex is easy to penetrate and marrow content abundant.</a:t>
            </a:r>
          </a:p>
          <a:p>
            <a:pPr marL="342900" indent="-342900">
              <a:spcBef>
                <a:spcPct val="20000"/>
              </a:spcBef>
              <a:buFontTx/>
              <a:buChar char="•"/>
            </a:pPr>
            <a:r>
              <a:rPr lang="en-AU" sz="2600" dirty="0"/>
              <a:t>Used up the age of 5-6 years – after this age the proximal tibia becomes much thicker and harder to penetrate.</a:t>
            </a:r>
          </a:p>
          <a:p>
            <a:pPr marL="342900" indent="-342900">
              <a:spcBef>
                <a:spcPct val="20000"/>
              </a:spcBef>
              <a:buFontTx/>
              <a:buChar char="•"/>
            </a:pPr>
            <a:r>
              <a:rPr lang="en-AU" sz="2600" dirty="0"/>
              <a:t>Preferred site of insertion is the anteromedial surface of the tibia, approximately 2-3cm below the tibial tuberosity.</a:t>
            </a:r>
            <a:endParaRPr lang="en-US" sz="2600" dirty="0"/>
          </a:p>
        </p:txBody>
      </p:sp>
      <p:pic>
        <p:nvPicPr>
          <p:cNvPr id="19459" name="Picture 4" descr="Circulation access"/>
          <p:cNvPicPr>
            <a:picLocks noChangeAspect="1" noChangeArrowheads="1"/>
          </p:cNvPicPr>
          <p:nvPr/>
        </p:nvPicPr>
        <p:blipFill>
          <a:blip r:embed="rId2"/>
          <a:srcRect/>
          <a:stretch>
            <a:fillRect/>
          </a:stretch>
        </p:blipFill>
        <p:spPr bwMode="auto">
          <a:xfrm>
            <a:off x="5479703" y="4555056"/>
            <a:ext cx="4138265" cy="21209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720" y="4646337"/>
            <a:ext cx="3046983"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00025" y="188913"/>
            <a:ext cx="8337550" cy="581025"/>
          </a:xfrm>
          <a:prstGeom prst="rect">
            <a:avLst/>
          </a:prstGeom>
          <a:noFill/>
          <a:ln>
            <a:noFill/>
          </a:ln>
          <a:effectLst/>
          <a:extLst/>
        </p:spPr>
        <p:txBody>
          <a:bodyPr lIns="90000" tIns="46038" rIns="90000" bIns="46038" anchor="b"/>
          <a:lstStyle/>
          <a:p>
            <a:pPr>
              <a:defRPr/>
            </a:pPr>
            <a:r>
              <a:rPr lang="en-US" sz="3600" b="1" dirty="0">
                <a:solidFill>
                  <a:srgbClr val="FF0000"/>
                </a:solidFill>
                <a:effectLst>
                  <a:outerShdw blurRad="38100" dist="38100" dir="2700000" algn="tl">
                    <a:srgbClr val="C0C0C0"/>
                  </a:outerShdw>
                </a:effectLst>
                <a:latin typeface="Arial Narrow" pitchFamily="34" charset="0"/>
              </a:rPr>
              <a:t>IO Alternative Sites</a:t>
            </a:r>
          </a:p>
        </p:txBody>
      </p:sp>
      <p:sp>
        <p:nvSpPr>
          <p:cNvPr id="20482" name="Rectangle 3"/>
          <p:cNvSpPr>
            <a:spLocks noChangeArrowheads="1"/>
          </p:cNvSpPr>
          <p:nvPr/>
        </p:nvSpPr>
        <p:spPr bwMode="auto">
          <a:xfrm>
            <a:off x="273050" y="908050"/>
            <a:ext cx="9428163" cy="5257800"/>
          </a:xfrm>
          <a:prstGeom prst="rect">
            <a:avLst/>
          </a:prstGeom>
          <a:noFill/>
          <a:ln w="9525">
            <a:noFill/>
            <a:miter lim="800000"/>
            <a:headEnd/>
            <a:tailEnd/>
          </a:ln>
        </p:spPr>
        <p:txBody>
          <a:bodyPr lIns="90000" tIns="46038" rIns="90000" bIns="46038"/>
          <a:lstStyle/>
          <a:p>
            <a:pPr marL="342900" indent="-342900">
              <a:spcBef>
                <a:spcPct val="20000"/>
              </a:spcBef>
            </a:pPr>
            <a:endParaRPr lang="en-US" sz="3200" b="1" dirty="0">
              <a:solidFill>
                <a:schemeClr val="accent1"/>
              </a:solidFill>
            </a:endParaRPr>
          </a:p>
          <a:p>
            <a:pPr marL="342900" indent="-342900">
              <a:spcBef>
                <a:spcPct val="20000"/>
              </a:spcBef>
            </a:pPr>
            <a:r>
              <a:rPr lang="en-US" sz="3200" b="1" dirty="0">
                <a:solidFill>
                  <a:srgbClr val="FF0000"/>
                </a:solidFill>
              </a:rPr>
              <a:t>Alternative sites include:</a:t>
            </a:r>
          </a:p>
          <a:p>
            <a:pPr marL="342900" indent="-342900">
              <a:spcBef>
                <a:spcPct val="20000"/>
              </a:spcBef>
              <a:buFontTx/>
              <a:buChar char="•"/>
            </a:pPr>
            <a:r>
              <a:rPr lang="en-US" sz="3200" dirty="0"/>
              <a:t>Distal tibia</a:t>
            </a:r>
          </a:p>
          <a:p>
            <a:pPr marL="342900" indent="-342900">
              <a:spcBef>
                <a:spcPct val="20000"/>
              </a:spcBef>
              <a:buFontTx/>
              <a:buChar char="•"/>
            </a:pPr>
            <a:r>
              <a:rPr lang="en-US" sz="3200" dirty="0"/>
              <a:t>Distal femur</a:t>
            </a:r>
          </a:p>
          <a:p>
            <a:pPr marL="342900" indent="-342900">
              <a:spcBef>
                <a:spcPct val="20000"/>
              </a:spcBef>
              <a:buFontTx/>
              <a:buChar char="•"/>
            </a:pPr>
            <a:r>
              <a:rPr lang="en-US" sz="3200" dirty="0"/>
              <a:t>Iliac crests</a:t>
            </a:r>
          </a:p>
          <a:p>
            <a:pPr marL="342900" indent="-342900">
              <a:spcBef>
                <a:spcPct val="20000"/>
              </a:spcBef>
              <a:buFontTx/>
              <a:buChar char="•"/>
            </a:pPr>
            <a:endParaRPr lang="en-US" sz="32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00025" y="115888"/>
            <a:ext cx="9580563" cy="581025"/>
          </a:xfrm>
          <a:prstGeom prst="rect">
            <a:avLst/>
          </a:prstGeom>
          <a:noFill/>
          <a:ln>
            <a:noFill/>
          </a:ln>
          <a:effectLst/>
          <a:extLst/>
        </p:spPr>
        <p:txBody>
          <a:bodyPr lIns="90000" tIns="46038" rIns="90000" bIns="46038" anchor="b"/>
          <a:lstStyle/>
          <a:p>
            <a:pPr>
              <a:defRPr/>
            </a:pPr>
            <a:r>
              <a:rPr lang="en-US" sz="3600" b="1" dirty="0">
                <a:solidFill>
                  <a:srgbClr val="FF0000"/>
                </a:solidFill>
                <a:effectLst>
                  <a:outerShdw blurRad="38100" dist="38100" dir="2700000" algn="tl">
                    <a:srgbClr val="C0C0C0"/>
                  </a:outerShdw>
                </a:effectLst>
                <a:latin typeface="Arial Narrow" pitchFamily="34" charset="0"/>
              </a:rPr>
              <a:t>IO Insertion Technique</a:t>
            </a:r>
          </a:p>
        </p:txBody>
      </p:sp>
      <p:sp>
        <p:nvSpPr>
          <p:cNvPr id="21506" name="Rectangle 3"/>
          <p:cNvSpPr>
            <a:spLocks noChangeArrowheads="1"/>
          </p:cNvSpPr>
          <p:nvPr/>
        </p:nvSpPr>
        <p:spPr bwMode="auto">
          <a:xfrm>
            <a:off x="344488" y="1196975"/>
            <a:ext cx="9161462" cy="4826000"/>
          </a:xfrm>
          <a:prstGeom prst="rect">
            <a:avLst/>
          </a:prstGeom>
          <a:noFill/>
          <a:ln w="9525">
            <a:noFill/>
            <a:miter lim="800000"/>
            <a:headEnd/>
            <a:tailEnd/>
          </a:ln>
        </p:spPr>
        <p:txBody>
          <a:bodyPr lIns="90000" tIns="46038" rIns="90000" bIns="46038"/>
          <a:lstStyle/>
          <a:p>
            <a:pPr marL="419100" indent="-419100">
              <a:lnSpc>
                <a:spcPct val="75000"/>
              </a:lnSpc>
              <a:spcBef>
                <a:spcPct val="65000"/>
              </a:spcBef>
              <a:buFont typeface="Wingdings" pitchFamily="2" charset="2"/>
              <a:buAutoNum type="arabicPeriod"/>
            </a:pPr>
            <a:r>
              <a:rPr lang="en-AU" sz="2800" dirty="0"/>
              <a:t>Palpate tibial tuberosity</a:t>
            </a:r>
          </a:p>
          <a:p>
            <a:pPr marL="419100" indent="-419100">
              <a:lnSpc>
                <a:spcPct val="75000"/>
              </a:lnSpc>
              <a:spcBef>
                <a:spcPct val="65000"/>
              </a:spcBef>
              <a:buFont typeface="Wingdings" pitchFamily="2" charset="2"/>
              <a:buAutoNum type="arabicPeriod"/>
            </a:pPr>
            <a:r>
              <a:rPr lang="en-AU" sz="2800" dirty="0"/>
              <a:t>Insert IO needle 1-2cm below this point, perpendicular to the leg, with slight angle toward the foot to avoid epiphyseal plate.</a:t>
            </a:r>
          </a:p>
          <a:p>
            <a:pPr marL="419100" indent="-419100">
              <a:lnSpc>
                <a:spcPct val="75000"/>
              </a:lnSpc>
              <a:spcBef>
                <a:spcPct val="65000"/>
              </a:spcBef>
              <a:buFont typeface="Wingdings" pitchFamily="2" charset="2"/>
              <a:buAutoNum type="arabicPeriod"/>
            </a:pPr>
            <a:r>
              <a:rPr lang="en-AU" sz="2800" dirty="0"/>
              <a:t>A boring action is used until a decrease in resistance or ‘pop’ is felt, indicating entry to the marrow.</a:t>
            </a:r>
          </a:p>
          <a:p>
            <a:pPr marL="419100" indent="-419100">
              <a:lnSpc>
                <a:spcPct val="75000"/>
              </a:lnSpc>
              <a:spcBef>
                <a:spcPct val="65000"/>
              </a:spcBef>
              <a:buFont typeface="Wingdings" pitchFamily="2" charset="2"/>
              <a:buAutoNum type="arabicPeriod"/>
            </a:pPr>
            <a:r>
              <a:rPr lang="en-AU" sz="2800" dirty="0"/>
              <a:t>The needle should then stand on it’s own and should not be inserted any further to avoid the needle penetrating through the other side of the bone. The distance of insertion is rarely greater than 1cm.</a:t>
            </a:r>
          </a:p>
        </p:txBody>
      </p:sp>
    </p:spTree>
  </p:cSld>
  <p:clrMapOvr>
    <a:masterClrMapping/>
  </p:clrMapOvr>
  <p:transition/>
</p:sld>
</file>

<file path=ppt/theme/theme1.xml><?xml version="1.0" encoding="utf-8"?>
<a:theme xmlns:a="http://schemas.openxmlformats.org/drawingml/2006/main" name="PP cover white">
  <a:themeElements>
    <a:clrScheme name="PP cover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 cover whit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 cover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 cover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 cover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 cover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 cover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 cover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 cover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 cover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 cover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 cover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 cover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 cover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cover white</Template>
  <TotalTime>1135</TotalTime>
  <Words>1652</Words>
  <Application>Microsoft Office PowerPoint</Application>
  <PresentationFormat>A4 Paper (210x297 mm)</PresentationFormat>
  <Paragraphs>254</Paragraphs>
  <Slides>32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Arial</vt:lpstr>
      <vt:lpstr>Arial Narrow</vt:lpstr>
      <vt:lpstr>Helvetica</vt:lpstr>
      <vt:lpstr>Symbol</vt:lpstr>
      <vt:lpstr>Tahoma</vt:lpstr>
      <vt:lpstr>Times New Roman</vt:lpstr>
      <vt:lpstr>Wingdings</vt:lpstr>
      <vt:lpstr>Wingdings 3</vt:lpstr>
      <vt:lpstr>PP cover white</vt:lpstr>
      <vt:lpstr>ALS Drug Therapy</vt:lpstr>
      <vt:lpstr>Drug Administration</vt:lpstr>
      <vt:lpstr>Drug Administration</vt:lpstr>
      <vt:lpstr>PowerPoint Presentation</vt:lpstr>
      <vt:lpstr>PowerPoint Presentation</vt:lpstr>
      <vt:lpstr>PowerPoint Presentation</vt:lpstr>
      <vt:lpstr>PowerPoint Presentation</vt:lpstr>
      <vt:lpstr>PowerPoint Presentation</vt:lpstr>
      <vt:lpstr>PowerPoint Presentation</vt:lpstr>
      <vt:lpstr>IO Insertion Technique</vt:lpstr>
      <vt:lpstr>PowerPoint Presentation</vt:lpstr>
      <vt:lpstr>Pharmacological Intervention </vt:lpstr>
      <vt:lpstr>Resuscitation Drugs</vt:lpstr>
      <vt:lpstr>Specific Resuscitation Drugs</vt:lpstr>
      <vt:lpstr>Adrenaline</vt:lpstr>
      <vt:lpstr>Adrenaline</vt:lpstr>
      <vt:lpstr>Amiodarone</vt:lpstr>
      <vt:lpstr>Amiodarone</vt:lpstr>
      <vt:lpstr>Vasopressin</vt:lpstr>
      <vt:lpstr>     Other Drugs to be considered to help manage particular conditions with patients who have arrested</vt:lpstr>
      <vt:lpstr>Magnesium</vt:lpstr>
      <vt:lpstr>Magnesium</vt:lpstr>
      <vt:lpstr>Magnesium </vt:lpstr>
      <vt:lpstr>Potassium</vt:lpstr>
      <vt:lpstr>Lignocaine</vt:lpstr>
      <vt:lpstr>Calcium</vt:lpstr>
      <vt:lpstr>Calcium</vt:lpstr>
      <vt:lpstr>Sodium Bicarbonate (and other buffers)</vt:lpstr>
      <vt:lpstr>Other Drugs / Fluids</vt:lpstr>
      <vt:lpstr>Glucose</vt:lpstr>
      <vt:lpstr>PowerPoint Presentation</vt:lpstr>
      <vt:lpstr>Questions ?</vt:lpstr>
    </vt:vector>
  </TitlesOfParts>
  <Company>Hunter New England Area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HNEAHS</dc:creator>
  <cp:lastModifiedBy>Caleb Fellowes</cp:lastModifiedBy>
  <cp:revision>65</cp:revision>
  <dcterms:created xsi:type="dcterms:W3CDTF">2011-02-02T01:44:39Z</dcterms:created>
  <dcterms:modified xsi:type="dcterms:W3CDTF">2018-09-18T09:49:54Z</dcterms:modified>
</cp:coreProperties>
</file>