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7"/>
  </p:notesMasterIdLst>
  <p:sldIdLst>
    <p:sldId id="256" r:id="rId2"/>
    <p:sldId id="257" r:id="rId3"/>
    <p:sldId id="259" r:id="rId4"/>
    <p:sldId id="258" r:id="rId5"/>
    <p:sldId id="260" r:id="rId6"/>
    <p:sldId id="261" r:id="rId7"/>
    <p:sldId id="262" r:id="rId8"/>
    <p:sldId id="263" r:id="rId9"/>
    <p:sldId id="265" r:id="rId10"/>
    <p:sldId id="288" r:id="rId11"/>
    <p:sldId id="264" r:id="rId12"/>
    <p:sldId id="266" r:id="rId13"/>
    <p:sldId id="289" r:id="rId14"/>
    <p:sldId id="268" r:id="rId15"/>
    <p:sldId id="267" r:id="rId16"/>
    <p:sldId id="269" r:id="rId17"/>
    <p:sldId id="270" r:id="rId18"/>
    <p:sldId id="271" r:id="rId19"/>
    <p:sldId id="290" r:id="rId20"/>
    <p:sldId id="272" r:id="rId21"/>
    <p:sldId id="273" r:id="rId22"/>
    <p:sldId id="274" r:id="rId23"/>
    <p:sldId id="292" r:id="rId24"/>
    <p:sldId id="275" r:id="rId25"/>
    <p:sldId id="276" r:id="rId26"/>
    <p:sldId id="291" r:id="rId27"/>
    <p:sldId id="294" r:id="rId28"/>
    <p:sldId id="295" r:id="rId29"/>
    <p:sldId id="296" r:id="rId30"/>
    <p:sldId id="277" r:id="rId31"/>
    <p:sldId id="297" r:id="rId32"/>
    <p:sldId id="278" r:id="rId33"/>
    <p:sldId id="279" r:id="rId34"/>
    <p:sldId id="280" r:id="rId35"/>
    <p:sldId id="281"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293" r:id="rId51"/>
    <p:sldId id="283" r:id="rId52"/>
    <p:sldId id="284" r:id="rId53"/>
    <p:sldId id="285" r:id="rId54"/>
    <p:sldId id="286" r:id="rId55"/>
    <p:sldId id="28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5621" autoAdjust="0"/>
  </p:normalViewPr>
  <p:slideViewPr>
    <p:cSldViewPr>
      <p:cViewPr varScale="1">
        <p:scale>
          <a:sx n="67" d="100"/>
          <a:sy n="67" d="100"/>
        </p:scale>
        <p:origin x="-1170" y="-108"/>
      </p:cViewPr>
      <p:guideLst>
        <p:guide orient="horz" pos="2160"/>
        <p:guide pos="2880"/>
      </p:guideLst>
    </p:cSldViewPr>
  </p:slideViewPr>
  <p:outlineViewPr>
    <p:cViewPr>
      <p:scale>
        <a:sx n="33" d="100"/>
        <a:sy n="33" d="100"/>
      </p:scale>
      <p:origin x="0" y="13908"/>
    </p:cViewPr>
  </p:outlineViewPr>
  <p:notesTextViewPr>
    <p:cViewPr>
      <p:scale>
        <a:sx n="1" d="1"/>
        <a:sy n="1" d="1"/>
      </p:scale>
      <p:origin x="0" y="0"/>
    </p:cViewPr>
  </p:notesTextViewPr>
  <p:notesViewPr>
    <p:cSldViewPr>
      <p:cViewPr varScale="1">
        <p:scale>
          <a:sx n="81" d="100"/>
          <a:sy n="81" d="100"/>
        </p:scale>
        <p:origin x="-195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BF0C0-5E25-4F61-91FD-C5F30360B610}" type="datetimeFigureOut">
              <a:rPr lang="en-AU" smtClean="0"/>
              <a:t>22/12/2016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17F8C-427D-49A5-B3F2-D884BAA8AC3D}" type="slidenum">
              <a:rPr lang="en-AU" smtClean="0"/>
              <a:t>‹#›</a:t>
            </a:fld>
            <a:endParaRPr lang="en-AU"/>
          </a:p>
        </p:txBody>
      </p:sp>
    </p:spTree>
    <p:extLst>
      <p:ext uri="{BB962C8B-B14F-4D97-AF65-F5344CB8AC3E}">
        <p14:creationId xmlns:p14="http://schemas.microsoft.com/office/powerpoint/2010/main" val="212923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1</a:t>
            </a:fld>
            <a:endParaRPr lang="en-AU"/>
          </a:p>
        </p:txBody>
      </p:sp>
    </p:spTree>
    <p:extLst>
      <p:ext uri="{BB962C8B-B14F-4D97-AF65-F5344CB8AC3E}">
        <p14:creationId xmlns:p14="http://schemas.microsoft.com/office/powerpoint/2010/main" val="258316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11</a:t>
            </a:fld>
            <a:endParaRPr lang="en-AU"/>
          </a:p>
        </p:txBody>
      </p:sp>
    </p:spTree>
    <p:extLst>
      <p:ext uri="{BB962C8B-B14F-4D97-AF65-F5344CB8AC3E}">
        <p14:creationId xmlns:p14="http://schemas.microsoft.com/office/powerpoint/2010/main" val="7264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12</a:t>
            </a:fld>
            <a:endParaRPr lang="en-AU"/>
          </a:p>
        </p:txBody>
      </p:sp>
    </p:spTree>
    <p:extLst>
      <p:ext uri="{BB962C8B-B14F-4D97-AF65-F5344CB8AC3E}">
        <p14:creationId xmlns:p14="http://schemas.microsoft.com/office/powerpoint/2010/main" val="335162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14</a:t>
            </a:fld>
            <a:endParaRPr lang="en-AU"/>
          </a:p>
        </p:txBody>
      </p:sp>
    </p:spTree>
    <p:extLst>
      <p:ext uri="{BB962C8B-B14F-4D97-AF65-F5344CB8AC3E}">
        <p14:creationId xmlns:p14="http://schemas.microsoft.com/office/powerpoint/2010/main" val="13184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Regardless</a:t>
            </a:r>
            <a:r>
              <a:rPr lang="en-AU" baseline="0" dirty="0" smtClean="0"/>
              <a:t> of the route of delivery</a:t>
            </a:r>
          </a:p>
          <a:p>
            <a:pPr marL="171450" indent="-171450">
              <a:buFont typeface="Arial" panose="020B0604020202020204" pitchFamily="34" charset="0"/>
              <a:buChar char="•"/>
            </a:pPr>
            <a:r>
              <a:rPr lang="en-AU" baseline="0" dirty="0" smtClean="0"/>
              <a:t>This is the universal sign for Cytotoxic Medication and Management</a:t>
            </a:r>
          </a:p>
          <a:p>
            <a:pPr marL="171450" indent="-171450">
              <a:buFont typeface="Arial" panose="020B0604020202020204" pitchFamily="34" charset="0"/>
              <a:buChar char="•"/>
            </a:pPr>
            <a:r>
              <a:rPr lang="en-AU" dirty="0" smtClean="0">
                <a:effectLst/>
              </a:rPr>
              <a:t>Used as a warning and safety precaution. </a:t>
            </a:r>
          </a:p>
          <a:p>
            <a:pPr marL="171450" indent="-171450">
              <a:buFont typeface="Arial" panose="020B0604020202020204" pitchFamily="34" charset="0"/>
              <a:buChar char="•"/>
            </a:pPr>
            <a:r>
              <a:rPr lang="en-AU" dirty="0" smtClean="0">
                <a:effectLst/>
              </a:rPr>
              <a:t>The label prompts the user to use the universal ‘No Touch Technique’ when handling the medications</a:t>
            </a:r>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15</a:t>
            </a:fld>
            <a:endParaRPr lang="en-AU"/>
          </a:p>
        </p:txBody>
      </p:sp>
    </p:spTree>
    <p:extLst>
      <p:ext uri="{BB962C8B-B14F-4D97-AF65-F5344CB8AC3E}">
        <p14:creationId xmlns:p14="http://schemas.microsoft.com/office/powerpoint/2010/main" val="383728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16</a:t>
            </a:fld>
            <a:endParaRPr lang="en-AU"/>
          </a:p>
        </p:txBody>
      </p:sp>
    </p:spTree>
    <p:extLst>
      <p:ext uri="{BB962C8B-B14F-4D97-AF65-F5344CB8AC3E}">
        <p14:creationId xmlns:p14="http://schemas.microsoft.com/office/powerpoint/2010/main" val="237424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17</a:t>
            </a:fld>
            <a:endParaRPr lang="en-AU"/>
          </a:p>
        </p:txBody>
      </p:sp>
    </p:spTree>
    <p:extLst>
      <p:ext uri="{BB962C8B-B14F-4D97-AF65-F5344CB8AC3E}">
        <p14:creationId xmlns:p14="http://schemas.microsoft.com/office/powerpoint/2010/main" val="270822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Reminder</a:t>
            </a:r>
            <a:r>
              <a:rPr lang="en-AU" baseline="0" dirty="0" smtClean="0"/>
              <a:t> that exposure can occur where control measures are not in place or adhered to</a:t>
            </a:r>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18</a:t>
            </a:fld>
            <a:endParaRPr lang="en-AU"/>
          </a:p>
        </p:txBody>
      </p:sp>
    </p:spTree>
    <p:extLst>
      <p:ext uri="{BB962C8B-B14F-4D97-AF65-F5344CB8AC3E}">
        <p14:creationId xmlns:p14="http://schemas.microsoft.com/office/powerpoint/2010/main" val="4287466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In the absence of data Workcover indicate that prudent avoidance is recommended (</a:t>
            </a:r>
            <a:r>
              <a:rPr lang="en-AU" baseline="0" dirty="0" smtClean="0"/>
              <a:t>1)</a:t>
            </a:r>
          </a:p>
          <a:p>
            <a:pPr marL="171450" indent="-171450">
              <a:buFont typeface="Arial" panose="020B0604020202020204" pitchFamily="34" charset="0"/>
              <a:buChar char="•"/>
            </a:pPr>
            <a:r>
              <a:rPr lang="en-AU" baseline="0" dirty="0" smtClean="0"/>
              <a:t>There are no exposure limits (2)</a:t>
            </a:r>
          </a:p>
          <a:p>
            <a:pPr marL="171450" indent="-171450">
              <a:buFont typeface="Arial" panose="020B0604020202020204" pitchFamily="34" charset="0"/>
              <a:buChar char="•"/>
            </a:pPr>
            <a:r>
              <a:rPr lang="en-AU" baseline="0" dirty="0" smtClean="0"/>
              <a:t>Medical opinion  suggests that even low-level exposure should be avoided (2)</a:t>
            </a:r>
          </a:p>
          <a:p>
            <a:pPr marL="171450" indent="-171450">
              <a:buFont typeface="Arial" panose="020B0604020202020204" pitchFamily="34" charset="0"/>
              <a:buChar char="•"/>
            </a:pPr>
            <a:r>
              <a:rPr lang="en-AU" baseline="0" dirty="0" smtClean="0"/>
              <a:t>Suitable safety precautions minimises the incidence of adverse health outcomes (2)</a:t>
            </a:r>
          </a:p>
          <a:p>
            <a:pPr marL="171450" indent="-171450">
              <a:buFont typeface="Arial" panose="020B0604020202020204" pitchFamily="34" charset="0"/>
              <a:buChar char="•"/>
            </a:pPr>
            <a:r>
              <a:rPr lang="en-AU" dirty="0" smtClean="0"/>
              <a:t>To protect the health of employees the first priority</a:t>
            </a:r>
            <a:r>
              <a:rPr lang="en-AU" baseline="0" dirty="0" smtClean="0"/>
              <a:t> is to eliminate or minimise the risks to health (4)</a:t>
            </a:r>
          </a:p>
          <a:p>
            <a:pPr marL="171450" indent="-171450">
              <a:buFont typeface="Arial" panose="020B0604020202020204" pitchFamily="34" charset="0"/>
              <a:buChar char="•"/>
            </a:pPr>
            <a:r>
              <a:rPr lang="en-AU" baseline="0" dirty="0" smtClean="0"/>
              <a:t>Pregnant, breast feeding or planning parenthood should have substantial confidence that risks are minimised, but have the right to elect not to participate in such cases and appropriate/suitable alternative duties must be provided (5) </a:t>
            </a:r>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19</a:t>
            </a:fld>
            <a:endParaRPr lang="en-AU"/>
          </a:p>
        </p:txBody>
      </p:sp>
    </p:spTree>
    <p:extLst>
      <p:ext uri="{BB962C8B-B14F-4D97-AF65-F5344CB8AC3E}">
        <p14:creationId xmlns:p14="http://schemas.microsoft.com/office/powerpoint/2010/main" val="3425706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dirty="0"/>
              <a:t>Gowns</a:t>
            </a:r>
          </a:p>
          <a:p>
            <a:pPr marL="171450" indent="-171450">
              <a:buFont typeface="Wingdings" pitchFamily="2" charset="2"/>
              <a:buChar char="Ø"/>
            </a:pPr>
            <a:r>
              <a:rPr lang="en-AU" sz="900" dirty="0"/>
              <a:t>Must be made of an impermeable material</a:t>
            </a:r>
          </a:p>
          <a:p>
            <a:pPr marL="171450" indent="-171450">
              <a:buFont typeface="Wingdings" pitchFamily="2" charset="2"/>
              <a:buChar char="Ø"/>
            </a:pPr>
            <a:r>
              <a:rPr lang="en-AU" sz="900" dirty="0"/>
              <a:t>A closed front</a:t>
            </a:r>
          </a:p>
          <a:p>
            <a:pPr marL="171450" indent="-171450">
              <a:buFont typeface="Wingdings" pitchFamily="2" charset="2"/>
              <a:buChar char="Ø"/>
            </a:pPr>
            <a:r>
              <a:rPr lang="en-AU" sz="900" dirty="0"/>
              <a:t>Long sleeves</a:t>
            </a:r>
          </a:p>
          <a:p>
            <a:pPr marL="171450" indent="-171450">
              <a:buFont typeface="Wingdings" pitchFamily="2" charset="2"/>
              <a:buChar char="Ø"/>
            </a:pPr>
            <a:r>
              <a:rPr lang="en-AU" sz="900" dirty="0"/>
              <a:t>Elasticised or knitted cuff at the wrist</a:t>
            </a:r>
          </a:p>
          <a:p>
            <a:pPr marL="171450" indent="-171450">
              <a:buFont typeface="Wingdings" pitchFamily="2" charset="2"/>
              <a:buChar char="Ø"/>
            </a:pPr>
            <a:r>
              <a:rPr lang="en-AU" sz="900" dirty="0"/>
              <a:t>Seams  should be double stitched</a:t>
            </a:r>
          </a:p>
          <a:p>
            <a:pPr marL="171450" indent="-171450">
              <a:buFont typeface="Wingdings" pitchFamily="2" charset="2"/>
              <a:buChar char="Ø"/>
            </a:pPr>
            <a:r>
              <a:rPr lang="en-AU" sz="900" dirty="0"/>
              <a:t>Can be reused by the same staff member for the duration of the shift. Hang on a designated hook with the inside of the gown facing outwards</a:t>
            </a:r>
          </a:p>
          <a:p>
            <a:pPr marL="171450" indent="-171450">
              <a:buFont typeface="Wingdings" pitchFamily="2" charset="2"/>
              <a:buChar char="Ø"/>
            </a:pPr>
            <a:endParaRPr lang="en-AU" sz="900" dirty="0"/>
          </a:p>
          <a:p>
            <a:r>
              <a:rPr lang="en-AU" sz="900" dirty="0"/>
              <a:t>Protective Eyewear</a:t>
            </a:r>
          </a:p>
          <a:p>
            <a:pPr marL="171450" indent="-171450">
              <a:buFont typeface="Wingdings" pitchFamily="2" charset="2"/>
              <a:buChar char="Ø"/>
            </a:pPr>
            <a:r>
              <a:rPr lang="en-AU" sz="900" dirty="0"/>
              <a:t>Must be optically clear</a:t>
            </a:r>
          </a:p>
          <a:p>
            <a:pPr marL="171450" indent="-171450">
              <a:buFont typeface="Wingdings" pitchFamily="2" charset="2"/>
              <a:buChar char="Ø"/>
            </a:pPr>
            <a:r>
              <a:rPr lang="en-AU" sz="900" dirty="0"/>
              <a:t>Close fitted </a:t>
            </a:r>
          </a:p>
          <a:p>
            <a:pPr marL="171450" indent="-171450">
              <a:buFont typeface="Wingdings" pitchFamily="2" charset="2"/>
              <a:buChar char="Ø"/>
            </a:pPr>
            <a:r>
              <a:rPr lang="en-AU" sz="900" dirty="0"/>
              <a:t>Shielded at the sides </a:t>
            </a:r>
          </a:p>
          <a:p>
            <a:pPr marL="171450" indent="-171450">
              <a:buFont typeface="Wingdings" pitchFamily="2" charset="2"/>
              <a:buChar char="Ø"/>
            </a:pPr>
            <a:r>
              <a:rPr lang="en-AU" sz="900" dirty="0"/>
              <a:t>Staff that have prescription eyewear must wear disposable protective eyewear or a disposable visor over their prescription eyewear</a:t>
            </a:r>
          </a:p>
          <a:p>
            <a:pPr marL="171450" indent="-171450">
              <a:buFont typeface="Wingdings" pitchFamily="2" charset="2"/>
              <a:buChar char="Ø"/>
            </a:pPr>
            <a:endParaRPr lang="en-AU" sz="900" dirty="0"/>
          </a:p>
          <a:p>
            <a:r>
              <a:rPr lang="en-AU" sz="900" dirty="0"/>
              <a:t>Respiratory Protective Eyewear </a:t>
            </a:r>
          </a:p>
          <a:p>
            <a:pPr marL="171450" indent="-171450">
              <a:buFont typeface="Wingdings" pitchFamily="2" charset="2"/>
              <a:buChar char="Ø"/>
            </a:pPr>
            <a:r>
              <a:rPr lang="en-AU" sz="900" dirty="0"/>
              <a:t>A particulate respirator P2/N95, single person use</a:t>
            </a:r>
          </a:p>
          <a:p>
            <a:pPr marL="171450" indent="-171450">
              <a:buFont typeface="Wingdings" pitchFamily="2" charset="2"/>
              <a:buChar char="Ø"/>
            </a:pPr>
            <a:r>
              <a:rPr lang="en-AU" sz="900" dirty="0"/>
              <a:t>Mask can be reused for the entire shift, needs to be clearly marked with the staff members name, and discarded along with the gown at the end of the shift or if it becomes contaminated</a:t>
            </a:r>
          </a:p>
          <a:p>
            <a:pPr marL="171450" indent="-171450">
              <a:buFont typeface="Wingdings" pitchFamily="2" charset="2"/>
              <a:buChar char="Ø"/>
            </a:pPr>
            <a:r>
              <a:rPr lang="en-AU" sz="900" dirty="0"/>
              <a:t>Eyewear to be cleaned with warm soapy water and a disposable cloth, allowed to air dry</a:t>
            </a:r>
          </a:p>
          <a:p>
            <a:endParaRPr lang="en-AU" sz="900" dirty="0"/>
          </a:p>
          <a:p>
            <a:r>
              <a:rPr lang="en-AU" sz="900" dirty="0"/>
              <a:t>Gloves </a:t>
            </a:r>
          </a:p>
          <a:p>
            <a:pPr marL="171450" indent="-171450">
              <a:buFont typeface="Wingdings" pitchFamily="2" charset="2"/>
              <a:buChar char="Ø"/>
            </a:pPr>
            <a:r>
              <a:rPr lang="en-AU" sz="900" dirty="0" smtClean="0"/>
              <a:t>Long enough to cover elasticised cuff of gown</a:t>
            </a:r>
          </a:p>
          <a:p>
            <a:pPr marL="171450" indent="-171450">
              <a:buFont typeface="Wingdings" pitchFamily="2" charset="2"/>
              <a:buChar char="Ø"/>
            </a:pPr>
            <a:r>
              <a:rPr lang="en-AU" sz="900" dirty="0" smtClean="0"/>
              <a:t>Purple nitrile gloves (or in operating suite, double sterile gloves)</a:t>
            </a:r>
          </a:p>
          <a:p>
            <a:pPr marL="0" indent="0">
              <a:buFont typeface="Wingdings" pitchFamily="2" charset="2"/>
              <a:buNone/>
            </a:pPr>
            <a:endParaRPr lang="en-AU" sz="900" dirty="0"/>
          </a:p>
          <a:p>
            <a:pPr marL="0" indent="0">
              <a:buFont typeface="Wingdings" pitchFamily="2" charset="2"/>
              <a:buNone/>
            </a:pPr>
            <a:r>
              <a:rPr lang="en-AU" sz="900" b="1" dirty="0" smtClean="0"/>
              <a:t>DON’T FORGET CLOSED IN SHOES</a:t>
            </a:r>
          </a:p>
          <a:p>
            <a:pPr marL="171450" indent="-171450">
              <a:buFont typeface="Wingdings" pitchFamily="2" charset="2"/>
              <a:buChar char="Ø"/>
            </a:pPr>
            <a:r>
              <a:rPr lang="en-AU" sz="900" b="0" dirty="0" smtClean="0"/>
              <a:t>Shoe or boot style with fully enclosed toes heel and foo,</a:t>
            </a:r>
            <a:r>
              <a:rPr lang="en-AU" sz="900" b="0" baseline="0" dirty="0" smtClean="0"/>
              <a:t> non-perforated uppers and slip resistant sole</a:t>
            </a:r>
            <a:endParaRPr lang="en-AU" sz="900" b="0" dirty="0" smtClean="0"/>
          </a:p>
          <a:p>
            <a:endParaRPr lang="en-AU" b="0" dirty="0"/>
          </a:p>
        </p:txBody>
      </p:sp>
      <p:sp>
        <p:nvSpPr>
          <p:cNvPr id="4" name="Slide Number Placeholder 3"/>
          <p:cNvSpPr>
            <a:spLocks noGrp="1"/>
          </p:cNvSpPr>
          <p:nvPr>
            <p:ph type="sldNum" sz="quarter" idx="10"/>
          </p:nvPr>
        </p:nvSpPr>
        <p:spPr/>
        <p:txBody>
          <a:bodyPr/>
          <a:lstStyle/>
          <a:p>
            <a:fld id="{2F917F8C-427D-49A5-B3F2-D884BAA8AC3D}" type="slidenum">
              <a:rPr lang="en-AU" smtClean="0"/>
              <a:t>20</a:t>
            </a:fld>
            <a:endParaRPr lang="en-AU"/>
          </a:p>
        </p:txBody>
      </p:sp>
    </p:spTree>
    <p:extLst>
      <p:ext uri="{BB962C8B-B14F-4D97-AF65-F5344CB8AC3E}">
        <p14:creationId xmlns:p14="http://schemas.microsoft.com/office/powerpoint/2010/main" val="1286579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AU" dirty="0" smtClean="0"/>
              <a:t>Why is it important that patient require a nurse escort?  What would you take with you? (2)</a:t>
            </a:r>
          </a:p>
          <a:p>
            <a:pPr marL="0" indent="0">
              <a:buFont typeface="Wingdings" pitchFamily="2" charset="2"/>
              <a:buNone/>
            </a:pPr>
            <a:endParaRPr lang="en-AU" dirty="0" smtClean="0"/>
          </a:p>
          <a:p>
            <a:pPr marL="171450" indent="-171450">
              <a:buFont typeface="Wingdings" pitchFamily="2" charset="2"/>
              <a:buChar char="Ø"/>
            </a:pPr>
            <a:r>
              <a:rPr lang="en-AU" dirty="0" smtClean="0"/>
              <a:t>Information can include written and verbal information, the pharmacist may be a good resource for this. (3)</a:t>
            </a:r>
          </a:p>
          <a:p>
            <a:pPr marL="628650" lvl="1" indent="-171450">
              <a:buFont typeface="Wingdings" pitchFamily="2" charset="2"/>
              <a:buChar char="Ø"/>
            </a:pPr>
            <a:r>
              <a:rPr lang="en-AU" dirty="0" smtClean="0"/>
              <a:t>Precautions</a:t>
            </a:r>
          </a:p>
          <a:p>
            <a:pPr marL="628650" lvl="1" indent="-171450">
              <a:buFont typeface="Wingdings" pitchFamily="2" charset="2"/>
              <a:buChar char="Ø"/>
            </a:pPr>
            <a:r>
              <a:rPr lang="en-AU" dirty="0" smtClean="0"/>
              <a:t>Administration of the drug in the home environment</a:t>
            </a:r>
          </a:p>
          <a:p>
            <a:pPr marL="628650" lvl="1" indent="-171450">
              <a:buFont typeface="Wingdings" pitchFamily="2" charset="2"/>
              <a:buChar char="Ø"/>
            </a:pPr>
            <a:r>
              <a:rPr lang="en-AU" dirty="0" smtClean="0"/>
              <a:t>Side effects   </a:t>
            </a:r>
          </a:p>
          <a:p>
            <a:pPr marL="628650" lvl="1" indent="-171450">
              <a:buFont typeface="Wingdings" pitchFamily="2" charset="2"/>
              <a:buChar char="Ø"/>
            </a:pPr>
            <a:r>
              <a:rPr lang="en-AU" dirty="0" smtClean="0"/>
              <a:t>How to manage body waste</a:t>
            </a:r>
          </a:p>
          <a:p>
            <a:pPr marL="628650" lvl="1" indent="-171450">
              <a:buFont typeface="Wingdings" pitchFamily="2" charset="2"/>
              <a:buChar char="Ø"/>
            </a:pPr>
            <a:r>
              <a:rPr lang="en-AU" dirty="0" smtClean="0"/>
              <a:t>Currently being reviewed</a:t>
            </a:r>
            <a:r>
              <a:rPr lang="en-AU" baseline="0" dirty="0" smtClean="0"/>
              <a:t> </a:t>
            </a:r>
            <a:r>
              <a:rPr lang="en-AU" dirty="0" smtClean="0"/>
              <a:t>with the aim of producing a formal document that will allow this information to be given to the carer and patient</a:t>
            </a:r>
          </a:p>
          <a:p>
            <a:pPr marL="457200" lvl="1" indent="0">
              <a:buFont typeface="Wingdings" pitchFamily="2" charset="2"/>
              <a:buNone/>
            </a:pPr>
            <a:endParaRPr lang="en-AU" dirty="0" smtClean="0"/>
          </a:p>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21</a:t>
            </a:fld>
            <a:endParaRPr lang="en-AU"/>
          </a:p>
        </p:txBody>
      </p:sp>
    </p:spTree>
    <p:extLst>
      <p:ext uri="{BB962C8B-B14F-4D97-AF65-F5344CB8AC3E}">
        <p14:creationId xmlns:p14="http://schemas.microsoft.com/office/powerpoint/2010/main" val="285438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2</a:t>
            </a:fld>
            <a:endParaRPr lang="en-AU"/>
          </a:p>
        </p:txBody>
      </p:sp>
    </p:spTree>
    <p:extLst>
      <p:ext uri="{BB962C8B-B14F-4D97-AF65-F5344CB8AC3E}">
        <p14:creationId xmlns:p14="http://schemas.microsoft.com/office/powerpoint/2010/main" val="2583826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are the five moments of hand hygiene?</a:t>
            </a:r>
          </a:p>
          <a:p>
            <a:endParaRPr lang="en-AU" dirty="0" smtClean="0"/>
          </a:p>
          <a:p>
            <a:pPr marL="171450" indent="-171450">
              <a:buFont typeface="Wingdings" pitchFamily="2" charset="2"/>
              <a:buChar char="ü"/>
            </a:pPr>
            <a:r>
              <a:rPr lang="en-AU" dirty="0" smtClean="0"/>
              <a:t>Before touching a patient</a:t>
            </a:r>
          </a:p>
          <a:p>
            <a:pPr marL="171450" indent="-171450">
              <a:buFont typeface="Wingdings" pitchFamily="2" charset="2"/>
              <a:buChar char="ü"/>
            </a:pPr>
            <a:r>
              <a:rPr lang="en-AU" dirty="0" smtClean="0"/>
              <a:t>Before a procedure </a:t>
            </a:r>
          </a:p>
          <a:p>
            <a:pPr marL="171450" indent="-171450">
              <a:buFont typeface="Wingdings" pitchFamily="2" charset="2"/>
              <a:buChar char="ü"/>
            </a:pPr>
            <a:r>
              <a:rPr lang="en-AU" dirty="0" smtClean="0"/>
              <a:t>After a procedure or body fluid exposure risk</a:t>
            </a:r>
          </a:p>
          <a:p>
            <a:pPr marL="171450" indent="-171450">
              <a:buFont typeface="Wingdings" pitchFamily="2" charset="2"/>
              <a:buChar char="ü"/>
            </a:pPr>
            <a:r>
              <a:rPr lang="en-AU" dirty="0" smtClean="0"/>
              <a:t>After touching a patient</a:t>
            </a:r>
          </a:p>
          <a:p>
            <a:pPr marL="171450" indent="-171450">
              <a:buFont typeface="Wingdings" pitchFamily="2" charset="2"/>
              <a:buChar char="ü"/>
            </a:pPr>
            <a:r>
              <a:rPr lang="en-AU" dirty="0" smtClean="0"/>
              <a:t>After touching a patients surroundings</a:t>
            </a:r>
          </a:p>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22</a:t>
            </a:fld>
            <a:endParaRPr lang="en-AU"/>
          </a:p>
        </p:txBody>
      </p:sp>
    </p:spTree>
    <p:extLst>
      <p:ext uri="{BB962C8B-B14F-4D97-AF65-F5344CB8AC3E}">
        <p14:creationId xmlns:p14="http://schemas.microsoft.com/office/powerpoint/2010/main" val="2785178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other way we keep you safe is through staff surveillance</a:t>
            </a:r>
          </a:p>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24</a:t>
            </a:fld>
            <a:endParaRPr lang="en-AU"/>
          </a:p>
        </p:txBody>
      </p:sp>
    </p:spTree>
    <p:extLst>
      <p:ext uri="{BB962C8B-B14F-4D97-AF65-F5344CB8AC3E}">
        <p14:creationId xmlns:p14="http://schemas.microsoft.com/office/powerpoint/2010/main" val="2725922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AU" dirty="0" smtClean="0"/>
              <a:t>Is offered to assist in the identification of adverse health outcomes related to potential exposure to cytotoxic medication or related waste (1)</a:t>
            </a:r>
          </a:p>
          <a:p>
            <a:pPr marL="171450" indent="-171450">
              <a:buFont typeface="Wingdings" pitchFamily="2" charset="2"/>
              <a:buChar char="Ø"/>
            </a:pPr>
            <a:r>
              <a:rPr lang="en-AU" dirty="0" smtClean="0"/>
              <a:t>Health monitoring may include pathology</a:t>
            </a:r>
            <a:r>
              <a:rPr lang="en-AU" baseline="0" dirty="0" smtClean="0"/>
              <a:t> testing, urine screening, or physical examination (if clinically indicated) there is no single test to detect the presence of all cytotoxic medication(1)</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AU" dirty="0" smtClean="0"/>
              <a:t>Blood test results will be provided by the staff health to the employee (1)</a:t>
            </a:r>
          </a:p>
          <a:p>
            <a:pPr marL="171450" indent="-171450">
              <a:buFont typeface="Wingdings" pitchFamily="2" charset="2"/>
              <a:buChar char="Ø"/>
            </a:pPr>
            <a:r>
              <a:rPr lang="en-AU" dirty="0" smtClean="0"/>
              <a:t>Performed at baseline,</a:t>
            </a:r>
            <a:r>
              <a:rPr lang="en-AU" baseline="0" dirty="0" smtClean="0"/>
              <a:t> then annually unless assessment of risk  requires more frequent monitoring (2/3). Also performed at separation from employer</a:t>
            </a:r>
            <a:endParaRPr lang="en-AU" dirty="0" smtClean="0"/>
          </a:p>
          <a:p>
            <a:pPr marL="171450" indent="-171450">
              <a:buFont typeface="Wingdings" pitchFamily="2" charset="2"/>
              <a:buChar char="Ø"/>
            </a:pPr>
            <a:r>
              <a:rPr lang="en-AU" dirty="0" smtClean="0"/>
              <a:t>As well as the blood test, it is also required that staff complete a questionnaire dealing with the past and present exposure to cytotoxic drugs, past and current medical history</a:t>
            </a:r>
          </a:p>
          <a:p>
            <a:pPr marL="171450" indent="-171450">
              <a:buFont typeface="Wingdings" pitchFamily="2" charset="2"/>
              <a:buChar char="Ø"/>
            </a:pPr>
            <a:r>
              <a:rPr lang="en-AU" dirty="0" smtClean="0"/>
              <a:t>Currently these records are kept for a minimum of 75 years after the last action completed then destroyed.  </a:t>
            </a:r>
          </a:p>
          <a:p>
            <a:pPr marL="171450" indent="-171450">
              <a:buFont typeface="Wingdings" pitchFamily="2" charset="2"/>
              <a:buChar char="Ø"/>
            </a:pPr>
            <a:r>
              <a:rPr lang="en-AU" dirty="0" smtClean="0"/>
              <a:t>It is important that</a:t>
            </a:r>
            <a:r>
              <a:rPr lang="en-AU" baseline="0" dirty="0" smtClean="0"/>
              <a:t> you keep your own personal staff log, on termination of employment the employee will receive a written statement outlining the substances handled, period of potential of exposure, details of how and where the records can be obtained, and a recommendation on period of health checks</a:t>
            </a:r>
            <a:endParaRPr lang="en-AU" dirty="0" smtClean="0"/>
          </a:p>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25</a:t>
            </a:fld>
            <a:endParaRPr lang="en-AU"/>
          </a:p>
        </p:txBody>
      </p:sp>
    </p:spTree>
    <p:extLst>
      <p:ext uri="{BB962C8B-B14F-4D97-AF65-F5344CB8AC3E}">
        <p14:creationId xmlns:p14="http://schemas.microsoft.com/office/powerpoint/2010/main" val="1070583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Serious damage to health if prolonged exposure through inhalation and skin contact, potentially harm</a:t>
            </a:r>
            <a:r>
              <a:rPr lang="en-AU" baseline="0" dirty="0" smtClean="0"/>
              <a:t> to an unborn child, alterations in fertility and CANCER</a:t>
            </a:r>
          </a:p>
          <a:p>
            <a:pPr marL="171450" indent="-171450">
              <a:buFont typeface="Arial" panose="020B0604020202020204" pitchFamily="34" charset="0"/>
              <a:buChar char="•"/>
            </a:pPr>
            <a:r>
              <a:rPr lang="en-AU" baseline="0" dirty="0" smtClean="0"/>
              <a:t>Sufficient epidemiological data to establish a causal association between exposure to the substance/material and cancer</a:t>
            </a:r>
          </a:p>
          <a:p>
            <a:pPr marL="171450" indent="-171450">
              <a:buFont typeface="Arial" panose="020B0604020202020204" pitchFamily="34" charset="0"/>
              <a:buChar char="•"/>
            </a:pPr>
            <a:r>
              <a:rPr lang="en-AU" baseline="0" dirty="0" smtClean="0"/>
              <a:t>Converted to an active alkylating metabolite. </a:t>
            </a:r>
          </a:p>
          <a:p>
            <a:pPr marL="171450" indent="-171450">
              <a:buFont typeface="Arial" panose="020B0604020202020204" pitchFamily="34" charset="0"/>
              <a:buChar char="•"/>
            </a:pPr>
            <a:r>
              <a:rPr lang="en-AU" baseline="0" dirty="0" smtClean="0"/>
              <a:t>Vesicant=tissue death</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26</a:t>
            </a:fld>
            <a:endParaRPr lang="en-AU"/>
          </a:p>
        </p:txBody>
      </p:sp>
    </p:spTree>
    <p:extLst>
      <p:ext uri="{BB962C8B-B14F-4D97-AF65-F5344CB8AC3E}">
        <p14:creationId xmlns:p14="http://schemas.microsoft.com/office/powerpoint/2010/main" val="1629347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AU" dirty="0" smtClean="0"/>
              <a:t>Observe safe manual handling filling bag only to half full (4)</a:t>
            </a:r>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28</a:t>
            </a:fld>
            <a:endParaRPr lang="en-AU"/>
          </a:p>
        </p:txBody>
      </p:sp>
    </p:spTree>
    <p:extLst>
      <p:ext uri="{BB962C8B-B14F-4D97-AF65-F5344CB8AC3E}">
        <p14:creationId xmlns:p14="http://schemas.microsoft.com/office/powerpoint/2010/main" val="38453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29</a:t>
            </a:fld>
            <a:endParaRPr lang="en-AU"/>
          </a:p>
        </p:txBody>
      </p:sp>
    </p:spTree>
    <p:extLst>
      <p:ext uri="{BB962C8B-B14F-4D97-AF65-F5344CB8AC3E}">
        <p14:creationId xmlns:p14="http://schemas.microsoft.com/office/powerpoint/2010/main" val="285731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30</a:t>
            </a:fld>
            <a:endParaRPr lang="en-AU"/>
          </a:p>
        </p:txBody>
      </p:sp>
    </p:spTree>
    <p:extLst>
      <p:ext uri="{BB962C8B-B14F-4D97-AF65-F5344CB8AC3E}">
        <p14:creationId xmlns:p14="http://schemas.microsoft.com/office/powerpoint/2010/main" val="1056748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dirty="0" smtClean="0"/>
              <a:t>Think about the patient as a whole, what is the cognitive ability?, could you allow them in</a:t>
            </a:r>
            <a:r>
              <a:rPr lang="en-AU" baseline="0" dirty="0" smtClean="0"/>
              <a:t> a four bed cubicle if there is a cognitive deficit?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baseline="0" dirty="0" smtClean="0"/>
              <a:t>The person needs to follow instructions</a:t>
            </a:r>
            <a:endParaRPr lang="en-AU" dirty="0" smtClean="0"/>
          </a:p>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32</a:t>
            </a:fld>
            <a:endParaRPr lang="en-AU"/>
          </a:p>
        </p:txBody>
      </p:sp>
    </p:spTree>
    <p:extLst>
      <p:ext uri="{BB962C8B-B14F-4D97-AF65-F5344CB8AC3E}">
        <p14:creationId xmlns:p14="http://schemas.microsoft.com/office/powerpoint/2010/main" val="1577025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33</a:t>
            </a:fld>
            <a:endParaRPr lang="en-AU"/>
          </a:p>
        </p:txBody>
      </p:sp>
    </p:spTree>
    <p:extLst>
      <p:ext uri="{BB962C8B-B14F-4D97-AF65-F5344CB8AC3E}">
        <p14:creationId xmlns:p14="http://schemas.microsoft.com/office/powerpoint/2010/main" val="787193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34</a:t>
            </a:fld>
            <a:endParaRPr lang="en-AU"/>
          </a:p>
        </p:txBody>
      </p:sp>
    </p:spTree>
    <p:extLst>
      <p:ext uri="{BB962C8B-B14F-4D97-AF65-F5344CB8AC3E}">
        <p14:creationId xmlns:p14="http://schemas.microsoft.com/office/powerpoint/2010/main" val="11525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3</a:t>
            </a:fld>
            <a:endParaRPr lang="en-AU"/>
          </a:p>
        </p:txBody>
      </p:sp>
    </p:spTree>
    <p:extLst>
      <p:ext uri="{BB962C8B-B14F-4D97-AF65-F5344CB8AC3E}">
        <p14:creationId xmlns:p14="http://schemas.microsoft.com/office/powerpoint/2010/main" val="612397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35</a:t>
            </a:fld>
            <a:endParaRPr lang="en-AU"/>
          </a:p>
        </p:txBody>
      </p:sp>
    </p:spTree>
    <p:extLst>
      <p:ext uri="{BB962C8B-B14F-4D97-AF65-F5344CB8AC3E}">
        <p14:creationId xmlns:p14="http://schemas.microsoft.com/office/powerpoint/2010/main" val="846647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AU" dirty="0" smtClean="0"/>
              <a:t>No crushing or cutting (3)</a:t>
            </a:r>
          </a:p>
          <a:p>
            <a:pPr marL="171450" indent="-171450">
              <a:buFont typeface="Wingdings" panose="05000000000000000000" pitchFamily="2" charset="2"/>
              <a:buChar char="Ø"/>
            </a:pPr>
            <a:r>
              <a:rPr lang="en-AU" dirty="0" smtClean="0"/>
              <a:t>Record administration in personal log</a:t>
            </a:r>
          </a:p>
          <a:p>
            <a:pPr marL="171450" indent="-171450">
              <a:buFont typeface="Wingdings" panose="05000000000000000000" pitchFamily="2" charset="2"/>
              <a:buChar char="Ø"/>
            </a:pPr>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37</a:t>
            </a:fld>
            <a:endParaRPr lang="en-AU"/>
          </a:p>
        </p:txBody>
      </p:sp>
    </p:spTree>
    <p:extLst>
      <p:ext uri="{BB962C8B-B14F-4D97-AF65-F5344CB8AC3E}">
        <p14:creationId xmlns:p14="http://schemas.microsoft.com/office/powerpoint/2010/main" val="2012060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AU" dirty="0" smtClean="0"/>
              <a:t>Written and verbal information including appropriate precautions (1)</a:t>
            </a:r>
          </a:p>
          <a:p>
            <a:pPr marL="171450" indent="-171450">
              <a:buFont typeface="Wingdings" panose="05000000000000000000" pitchFamily="2" charset="2"/>
              <a:buChar char="Ø"/>
            </a:pPr>
            <a:endParaRPr lang="en-AU" dirty="0" smtClean="0"/>
          </a:p>
          <a:p>
            <a:pPr marL="171450" indent="-171450">
              <a:buFont typeface="Wingdings" panose="05000000000000000000" pitchFamily="2" charset="2"/>
              <a:buChar char="Ø"/>
            </a:pPr>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38</a:t>
            </a:fld>
            <a:endParaRPr lang="en-AU"/>
          </a:p>
        </p:txBody>
      </p:sp>
    </p:spTree>
    <p:extLst>
      <p:ext uri="{BB962C8B-B14F-4D97-AF65-F5344CB8AC3E}">
        <p14:creationId xmlns:p14="http://schemas.microsoft.com/office/powerpoint/2010/main" val="1614464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41</a:t>
            </a:fld>
            <a:endParaRPr lang="en-AU"/>
          </a:p>
        </p:txBody>
      </p:sp>
    </p:spTree>
    <p:extLst>
      <p:ext uri="{BB962C8B-B14F-4D97-AF65-F5344CB8AC3E}">
        <p14:creationId xmlns:p14="http://schemas.microsoft.com/office/powerpoint/2010/main" val="1537334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AU" dirty="0" smtClean="0"/>
              <a:t>Extravasation kit (1)</a:t>
            </a:r>
          </a:p>
          <a:p>
            <a:pPr marL="171450" indent="-171450">
              <a:buFont typeface="Wingdings" panose="05000000000000000000" pitchFamily="2" charset="2"/>
              <a:buChar char="Ø"/>
            </a:pPr>
            <a:r>
              <a:rPr lang="en-AU" dirty="0" smtClean="0"/>
              <a:t>A IVC greater than 24hrs old has an increases risk of extravasation (3)</a:t>
            </a:r>
          </a:p>
          <a:p>
            <a:pPr marL="171450" indent="-171450">
              <a:buFont typeface="Wingdings" panose="05000000000000000000" pitchFamily="2" charset="2"/>
              <a:buChar char="Ø"/>
            </a:pPr>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47</a:t>
            </a:fld>
            <a:endParaRPr lang="en-AU"/>
          </a:p>
        </p:txBody>
      </p:sp>
    </p:spTree>
    <p:extLst>
      <p:ext uri="{BB962C8B-B14F-4D97-AF65-F5344CB8AC3E}">
        <p14:creationId xmlns:p14="http://schemas.microsoft.com/office/powerpoint/2010/main" val="1808090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Trolley in K1 (3)</a:t>
            </a:r>
          </a:p>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48</a:t>
            </a:fld>
            <a:endParaRPr lang="en-AU"/>
          </a:p>
        </p:txBody>
      </p:sp>
    </p:spTree>
    <p:extLst>
      <p:ext uri="{BB962C8B-B14F-4D97-AF65-F5344CB8AC3E}">
        <p14:creationId xmlns:p14="http://schemas.microsoft.com/office/powerpoint/2010/main" val="403309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AU" dirty="0" smtClean="0"/>
              <a:t>Alerting staff (1)</a:t>
            </a:r>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49</a:t>
            </a:fld>
            <a:endParaRPr lang="en-AU"/>
          </a:p>
        </p:txBody>
      </p:sp>
    </p:spTree>
    <p:extLst>
      <p:ext uri="{BB962C8B-B14F-4D97-AF65-F5344CB8AC3E}">
        <p14:creationId xmlns:p14="http://schemas.microsoft.com/office/powerpoint/2010/main" val="2825865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dirty="0" smtClean="0"/>
              <a:t>They are commonly known as vesicants, therefore they should not be administered IM</a:t>
            </a:r>
            <a:r>
              <a:rPr lang="en-AU" baseline="0" dirty="0" smtClean="0"/>
              <a:t> or SC (2)</a:t>
            </a:r>
            <a:endParaRPr lang="en-AU" dirty="0" smtClean="0"/>
          </a:p>
        </p:txBody>
      </p:sp>
      <p:sp>
        <p:nvSpPr>
          <p:cNvPr id="4" name="Slide Number Placeholder 3"/>
          <p:cNvSpPr>
            <a:spLocks noGrp="1"/>
          </p:cNvSpPr>
          <p:nvPr>
            <p:ph type="sldNum" sz="quarter" idx="10"/>
          </p:nvPr>
        </p:nvSpPr>
        <p:spPr/>
        <p:txBody>
          <a:bodyPr/>
          <a:lstStyle/>
          <a:p>
            <a:fld id="{2F917F8C-427D-49A5-B3F2-D884BAA8AC3D}" type="slidenum">
              <a:rPr lang="en-AU" smtClean="0"/>
              <a:t>51</a:t>
            </a:fld>
            <a:endParaRPr lang="en-AU"/>
          </a:p>
        </p:txBody>
      </p:sp>
    </p:spTree>
    <p:extLst>
      <p:ext uri="{BB962C8B-B14F-4D97-AF65-F5344CB8AC3E}">
        <p14:creationId xmlns:p14="http://schemas.microsoft.com/office/powerpoint/2010/main" val="2631741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AU" dirty="0" smtClean="0"/>
              <a:t>Risk</a:t>
            </a:r>
          </a:p>
          <a:p>
            <a:pPr marL="171450" indent="-171450">
              <a:buFont typeface="Wingdings" pitchFamily="2" charset="2"/>
              <a:buChar char="Ø"/>
            </a:pPr>
            <a:r>
              <a:rPr lang="en-AU" dirty="0" smtClean="0"/>
              <a:t>Patient needs to be able to communicate</a:t>
            </a:r>
            <a:r>
              <a:rPr lang="en-AU" baseline="0" dirty="0" smtClean="0"/>
              <a:t> with the nurse</a:t>
            </a:r>
          </a:p>
          <a:p>
            <a:pPr marL="171450" indent="-171450">
              <a:buFont typeface="Wingdings" pitchFamily="2" charset="2"/>
              <a:buChar char="Ø"/>
            </a:pPr>
            <a:r>
              <a:rPr lang="en-AU" baseline="0" dirty="0" smtClean="0"/>
              <a:t>Not suitable for the confused/delirium</a:t>
            </a:r>
          </a:p>
          <a:p>
            <a:pPr marL="171450" indent="-171450">
              <a:buFont typeface="Wingdings" pitchFamily="2" charset="2"/>
              <a:buChar char="Ø"/>
            </a:pPr>
            <a:r>
              <a:rPr lang="en-AU" baseline="0" dirty="0" smtClean="0"/>
              <a:t>Consider the response from the elderly, debilitated, patients with fragile veins</a:t>
            </a:r>
          </a:p>
          <a:p>
            <a:pPr marL="171450" indent="-171450">
              <a:buFont typeface="Wingdings" pitchFamily="2" charset="2"/>
              <a:buChar char="Ø"/>
            </a:pPr>
            <a:r>
              <a:rPr lang="en-AU" baseline="0" dirty="0" smtClean="0"/>
              <a:t>Risk of extravasation increase the long the IVC is insitu</a:t>
            </a:r>
          </a:p>
          <a:p>
            <a:pPr marL="171450" indent="-171450">
              <a:buFont typeface="Wingdings" pitchFamily="2" charset="2"/>
              <a:buChar char="Ø"/>
            </a:pPr>
            <a:r>
              <a:rPr lang="en-AU" baseline="0" dirty="0" smtClean="0"/>
              <a:t>Vascular Disease</a:t>
            </a:r>
          </a:p>
          <a:p>
            <a:pPr marL="171450" indent="-171450">
              <a:buFont typeface="Wingdings" pitchFamily="2" charset="2"/>
              <a:buChar char="Ø"/>
            </a:pPr>
            <a:r>
              <a:rPr lang="en-AU" baseline="0" dirty="0" smtClean="0"/>
              <a:t>Fragile veins</a:t>
            </a:r>
          </a:p>
          <a:p>
            <a:pPr marL="0" indent="0">
              <a:buFont typeface="Wingdings" pitchFamily="2" charset="2"/>
              <a:buNone/>
            </a:pPr>
            <a:endParaRPr lang="en-AU" baseline="0" dirty="0" smtClean="0"/>
          </a:p>
          <a:p>
            <a:pPr marL="0" indent="0">
              <a:buFont typeface="Wingdings" pitchFamily="2" charset="2"/>
              <a:buNone/>
            </a:pPr>
            <a:r>
              <a:rPr lang="en-AU" baseline="0" dirty="0" smtClean="0"/>
              <a:t>IVC</a:t>
            </a:r>
          </a:p>
          <a:p>
            <a:pPr marL="171450" indent="-171450">
              <a:buFont typeface="Wingdings" pitchFamily="2" charset="2"/>
              <a:buChar char="Ø"/>
            </a:pPr>
            <a:r>
              <a:rPr lang="en-AU" baseline="0" dirty="0" smtClean="0"/>
              <a:t>Not over joints or bony prominences , or </a:t>
            </a:r>
            <a:r>
              <a:rPr lang="en-AU" baseline="0" dirty="0" err="1" smtClean="0"/>
              <a:t>antecubital</a:t>
            </a:r>
            <a:r>
              <a:rPr lang="en-AU" baseline="0" dirty="0" smtClean="0"/>
              <a:t> fossa of the arm</a:t>
            </a:r>
          </a:p>
          <a:p>
            <a:pPr marL="171450" indent="-171450">
              <a:buFont typeface="Wingdings" pitchFamily="2" charset="2"/>
              <a:buChar char="Ø"/>
            </a:pPr>
            <a:r>
              <a:rPr lang="en-AU" baseline="0" dirty="0" smtClean="0"/>
              <a:t>Same applies to CVAD</a:t>
            </a:r>
          </a:p>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52</a:t>
            </a:fld>
            <a:endParaRPr lang="en-AU"/>
          </a:p>
        </p:txBody>
      </p:sp>
    </p:spTree>
    <p:extLst>
      <p:ext uri="{BB962C8B-B14F-4D97-AF65-F5344CB8AC3E}">
        <p14:creationId xmlns:p14="http://schemas.microsoft.com/office/powerpoint/2010/main" val="2104173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AU" dirty="0" smtClean="0"/>
              <a:t>This is the only occasion that blood should be removed via a cannula.</a:t>
            </a:r>
          </a:p>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53</a:t>
            </a:fld>
            <a:endParaRPr lang="en-AU"/>
          </a:p>
        </p:txBody>
      </p:sp>
    </p:spTree>
    <p:extLst>
      <p:ext uri="{BB962C8B-B14F-4D97-AF65-F5344CB8AC3E}">
        <p14:creationId xmlns:p14="http://schemas.microsoft.com/office/powerpoint/2010/main" val="411368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4</a:t>
            </a:fld>
            <a:endParaRPr lang="en-AU"/>
          </a:p>
        </p:txBody>
      </p:sp>
    </p:spTree>
    <p:extLst>
      <p:ext uri="{BB962C8B-B14F-4D97-AF65-F5344CB8AC3E}">
        <p14:creationId xmlns:p14="http://schemas.microsoft.com/office/powerpoint/2010/main" val="67694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AU" dirty="0"/>
              <a:t>It should be noted that new IV pumps (challenge pumps )</a:t>
            </a:r>
          </a:p>
          <a:p>
            <a:pPr marL="171450" indent="-171450">
              <a:buFont typeface="Wingdings" pitchFamily="2" charset="2"/>
              <a:buChar char="Ø"/>
            </a:pPr>
            <a:r>
              <a:rPr lang="en-AU" dirty="0"/>
              <a:t>These are not compatible with delivering cytotoxic medication intravenously. Baxter pumps  will still be required for the administration of IV cytotoxic medications. </a:t>
            </a:r>
          </a:p>
          <a:p>
            <a:pPr marL="171450" indent="-171450">
              <a:buFont typeface="Wingdings" pitchFamily="2" charset="2"/>
              <a:buChar char="Ø"/>
            </a:pPr>
            <a:r>
              <a:rPr lang="en-AU" dirty="0"/>
              <a:t>The risk of loss integrity with the delivery sets for the challenge pumps increases the risk of exposure and the creation of a cytotoxic spill.</a:t>
            </a:r>
          </a:p>
          <a:p>
            <a:endParaRPr lang="en-AU" dirty="0"/>
          </a:p>
        </p:txBody>
      </p:sp>
      <p:sp>
        <p:nvSpPr>
          <p:cNvPr id="4" name="Slide Number Placeholder 3"/>
          <p:cNvSpPr>
            <a:spLocks noGrp="1"/>
          </p:cNvSpPr>
          <p:nvPr>
            <p:ph type="sldNum" sz="quarter" idx="10"/>
          </p:nvPr>
        </p:nvSpPr>
        <p:spPr/>
        <p:txBody>
          <a:bodyPr/>
          <a:lstStyle/>
          <a:p>
            <a:fld id="{2F917F8C-427D-49A5-B3F2-D884BAA8AC3D}" type="slidenum">
              <a:rPr lang="en-AU" smtClean="0"/>
              <a:t>5</a:t>
            </a:fld>
            <a:endParaRPr lang="en-AU"/>
          </a:p>
        </p:txBody>
      </p:sp>
    </p:spTree>
    <p:extLst>
      <p:ext uri="{BB962C8B-B14F-4D97-AF65-F5344CB8AC3E}">
        <p14:creationId xmlns:p14="http://schemas.microsoft.com/office/powerpoint/2010/main" val="252512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6</a:t>
            </a:fld>
            <a:endParaRPr lang="en-AU"/>
          </a:p>
        </p:txBody>
      </p:sp>
    </p:spTree>
    <p:extLst>
      <p:ext uri="{BB962C8B-B14F-4D97-AF65-F5344CB8AC3E}">
        <p14:creationId xmlns:p14="http://schemas.microsoft.com/office/powerpoint/2010/main" val="319731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7</a:t>
            </a:fld>
            <a:endParaRPr lang="en-AU"/>
          </a:p>
        </p:txBody>
      </p:sp>
    </p:spTree>
    <p:extLst>
      <p:ext uri="{BB962C8B-B14F-4D97-AF65-F5344CB8AC3E}">
        <p14:creationId xmlns:p14="http://schemas.microsoft.com/office/powerpoint/2010/main" val="14940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8</a:t>
            </a:fld>
            <a:endParaRPr lang="en-AU"/>
          </a:p>
        </p:txBody>
      </p:sp>
    </p:spTree>
    <p:extLst>
      <p:ext uri="{BB962C8B-B14F-4D97-AF65-F5344CB8AC3E}">
        <p14:creationId xmlns:p14="http://schemas.microsoft.com/office/powerpoint/2010/main" val="237736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F917F8C-427D-49A5-B3F2-D884BAA8AC3D}" type="slidenum">
              <a:rPr lang="en-AU" smtClean="0"/>
              <a:t>9</a:t>
            </a:fld>
            <a:endParaRPr lang="en-AU"/>
          </a:p>
        </p:txBody>
      </p:sp>
    </p:spTree>
    <p:extLst>
      <p:ext uri="{BB962C8B-B14F-4D97-AF65-F5344CB8AC3E}">
        <p14:creationId xmlns:p14="http://schemas.microsoft.com/office/powerpoint/2010/main" val="3929619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A478DCD-E755-4508-9A48-FE84568E8ADF}" type="datetimeFigureOut">
              <a:rPr lang="en-AU" smtClean="0"/>
              <a:t>22/12/2016</a:t>
            </a:fld>
            <a:endParaRPr lang="en-A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80E9FE6-7F3C-4F34-9376-891B148E3A09}" type="slidenum">
              <a:rPr lang="en-AU" smtClean="0"/>
              <a:t>‹#›</a:t>
            </a:fld>
            <a:endParaRPr lang="en-A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8DCD-E755-4508-9A48-FE84568E8ADF}" type="datetimeFigureOut">
              <a:rPr lang="en-AU" smtClean="0"/>
              <a:t>22/12/2016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0E9FE6-7F3C-4F34-9376-891B148E3A09}" type="slidenum">
              <a:rPr lang="en-AU" smtClean="0"/>
              <a:t>‹#›</a:t>
            </a:fld>
            <a:endParaRPr lang="en-A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8DCD-E755-4508-9A48-FE84568E8ADF}" type="datetimeFigureOut">
              <a:rPr lang="en-AU" smtClean="0"/>
              <a:t>22/12/2016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0E9FE6-7F3C-4F34-9376-891B148E3A09}" type="slidenum">
              <a:rPr lang="en-AU" smtClean="0"/>
              <a:t>‹#›</a:t>
            </a:fld>
            <a:endParaRPr lang="en-A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8DCD-E755-4508-9A48-FE84568E8ADF}" type="datetimeFigureOut">
              <a:rPr lang="en-AU" smtClean="0"/>
              <a:t>22/12/2016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0E9FE6-7F3C-4F34-9376-891B148E3A09}" type="slidenum">
              <a:rPr lang="en-AU" smtClean="0"/>
              <a:t>‹#›</a:t>
            </a:fld>
            <a:endParaRPr lang="en-AU"/>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78DCD-E755-4508-9A48-FE84568E8ADF}" type="datetimeFigureOut">
              <a:rPr lang="en-AU" smtClean="0"/>
              <a:t>22/12/2016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80E9FE6-7F3C-4F34-9376-891B148E3A09}"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478DCD-E755-4508-9A48-FE84568E8ADF}" type="datetimeFigureOut">
              <a:rPr lang="en-AU" smtClean="0"/>
              <a:t>22/12/2016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80E9FE6-7F3C-4F34-9376-891B148E3A09}" type="slidenum">
              <a:rPr lang="en-AU" smtClean="0"/>
              <a:t>‹#›</a:t>
            </a:fld>
            <a:endParaRPr lang="en-AU"/>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478DCD-E755-4508-9A48-FE84568E8ADF}" type="datetimeFigureOut">
              <a:rPr lang="en-AU" smtClean="0"/>
              <a:t>22/12/2016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80E9FE6-7F3C-4F34-9376-891B148E3A09}" type="slidenum">
              <a:rPr lang="en-AU" smtClean="0"/>
              <a:t>‹#›</a:t>
            </a:fld>
            <a:endParaRPr lang="en-A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478DCD-E755-4508-9A48-FE84568E8ADF}" type="datetimeFigureOut">
              <a:rPr lang="en-AU" smtClean="0"/>
              <a:t>22/12/2016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80E9FE6-7F3C-4F34-9376-891B148E3A09}" type="slidenum">
              <a:rPr lang="en-AU" smtClean="0"/>
              <a:t>‹#›</a:t>
            </a:fld>
            <a:endParaRPr lang="en-A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8DCD-E755-4508-9A48-FE84568E8ADF}" type="datetimeFigureOut">
              <a:rPr lang="en-AU" smtClean="0"/>
              <a:t>22/12/2016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80E9FE6-7F3C-4F34-9376-891B148E3A09}"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8DCD-E755-4508-9A48-FE84568E8ADF}" type="datetimeFigureOut">
              <a:rPr lang="en-AU" smtClean="0"/>
              <a:t>22/12/2016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80E9FE6-7F3C-4F34-9376-891B148E3A09}"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8DCD-E755-4508-9A48-FE84568E8ADF}" type="datetimeFigureOut">
              <a:rPr lang="en-AU" smtClean="0"/>
              <a:t>22/12/2016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80E9FE6-7F3C-4F34-9376-891B148E3A09}"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A478DCD-E755-4508-9A48-FE84568E8ADF}" type="datetimeFigureOut">
              <a:rPr lang="en-AU" smtClean="0"/>
              <a:t>22/12/2016</a:t>
            </a:fld>
            <a:endParaRPr lang="en-A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A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80E9FE6-7F3C-4F34-9376-891B148E3A09}"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ntranet.hne.health.nsw.gov.au/__data/assets/pdf_file/0006/99087/PD2015_029_PCP_1_High_Risk_Medicines_Managemen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chemalert.rmt.com.au/nswhealth/index/index.d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UQjRxqFQoTCL_2vuvV_8cCFeUtpgodaz0ILg&amp;url=http://www.worksafe.vic.gov.au/__data/assets/pdf_file/0010/12223/handling_cytotoxic.pdf.pdf&amp;bvm=bv.102829193,d.dGY&amp;psig=AFQjCNEbDY2ibB7giZ34E3zyBs5fzgBl8g&amp;ust=1442634257967387"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727389"/>
            <a:ext cx="6840759" cy="1185144"/>
          </a:xfrm>
        </p:spPr>
        <p:txBody>
          <a:bodyPr/>
          <a:lstStyle/>
          <a:p>
            <a:r>
              <a:rPr lang="en-AU" sz="3600" dirty="0" smtClean="0"/>
              <a:t>Cytotoxic Medication </a:t>
            </a:r>
            <a:r>
              <a:rPr lang="en-AU" sz="3600" dirty="0"/>
              <a:t>M</a:t>
            </a:r>
            <a:r>
              <a:rPr lang="en-AU" sz="3600" dirty="0" smtClean="0"/>
              <a:t>anagement </a:t>
            </a:r>
            <a:r>
              <a:rPr lang="en-AU" sz="3600" dirty="0"/>
              <a:t>W</a:t>
            </a:r>
            <a:r>
              <a:rPr lang="en-AU" sz="3600" dirty="0" smtClean="0"/>
              <a:t>orkshop</a:t>
            </a:r>
            <a:endParaRPr lang="en-AU" sz="3600" dirty="0"/>
          </a:p>
        </p:txBody>
      </p:sp>
      <p:sp>
        <p:nvSpPr>
          <p:cNvPr id="3" name="Subtitle 2"/>
          <p:cNvSpPr>
            <a:spLocks noGrp="1"/>
          </p:cNvSpPr>
          <p:nvPr>
            <p:ph type="subTitle" idx="1"/>
          </p:nvPr>
        </p:nvSpPr>
        <p:spPr>
          <a:xfrm>
            <a:off x="1123156" y="3861048"/>
            <a:ext cx="6511131" cy="1296144"/>
          </a:xfrm>
        </p:spPr>
        <p:txBody>
          <a:bodyPr>
            <a:normAutofit fontScale="62500" lnSpcReduction="20000"/>
          </a:bodyPr>
          <a:lstStyle/>
          <a:p>
            <a:endParaRPr lang="en-AU" dirty="0" smtClean="0"/>
          </a:p>
          <a:p>
            <a:r>
              <a:rPr lang="en-AU" dirty="0" smtClean="0"/>
              <a:t>Lia </a:t>
            </a:r>
            <a:r>
              <a:rPr lang="en-AU" dirty="0"/>
              <a:t>H</a:t>
            </a:r>
            <a:r>
              <a:rPr lang="en-AU" dirty="0" smtClean="0"/>
              <a:t>effernan</a:t>
            </a:r>
          </a:p>
          <a:p>
            <a:r>
              <a:rPr lang="en-AU" dirty="0" smtClean="0"/>
              <a:t>Clinical Nurse </a:t>
            </a:r>
            <a:r>
              <a:rPr lang="en-AU" dirty="0"/>
              <a:t>E</a:t>
            </a:r>
            <a:r>
              <a:rPr lang="en-AU" dirty="0" smtClean="0"/>
              <a:t>ducator </a:t>
            </a:r>
          </a:p>
          <a:p>
            <a:r>
              <a:rPr lang="en-AU" dirty="0" smtClean="0"/>
              <a:t>Medical &amp; Interventional </a:t>
            </a:r>
            <a:r>
              <a:rPr lang="en-AU" dirty="0"/>
              <a:t>S</a:t>
            </a:r>
            <a:r>
              <a:rPr lang="en-AU" dirty="0" smtClean="0"/>
              <a:t>ervices</a:t>
            </a:r>
          </a:p>
          <a:p>
            <a:r>
              <a:rPr lang="en-AU" dirty="0" smtClean="0"/>
              <a:t>Updated 2016</a:t>
            </a:r>
          </a:p>
          <a:p>
            <a:endParaRPr lang="en-AU" dirty="0"/>
          </a:p>
        </p:txBody>
      </p:sp>
      <p:pic>
        <p:nvPicPr>
          <p:cNvPr id="4" name="Picture 3" descr="C:\Users\50000736\Pictures\image001 (3).jpg"/>
          <p:cNvPicPr/>
          <p:nvPr/>
        </p:nvPicPr>
        <p:blipFill>
          <a:blip r:embed="rId3">
            <a:extLst>
              <a:ext uri="{28A0092B-C50C-407E-A947-70E740481C1C}">
                <a14:useLocalDpi xmlns:a14="http://schemas.microsoft.com/office/drawing/2010/main" val="0"/>
              </a:ext>
            </a:extLst>
          </a:blip>
          <a:srcRect/>
          <a:stretch>
            <a:fillRect/>
          </a:stretch>
        </p:blipFill>
        <p:spPr bwMode="auto">
          <a:xfrm>
            <a:off x="6124575" y="6010275"/>
            <a:ext cx="3019425" cy="847725"/>
          </a:xfrm>
          <a:prstGeom prst="rect">
            <a:avLst/>
          </a:prstGeom>
          <a:noFill/>
          <a:ln>
            <a:noFill/>
          </a:ln>
        </p:spPr>
      </p:pic>
    </p:spTree>
    <p:extLst>
      <p:ext uri="{BB962C8B-B14F-4D97-AF65-F5344CB8AC3E}">
        <p14:creationId xmlns:p14="http://schemas.microsoft.com/office/powerpoint/2010/main" val="3121390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dirty="0"/>
              <a:t>“Independent Double Check” means a procedure in which two clinicians separately check (alone and apart from each other, then compare results) each component of prescribing, dispensing, and verifying the high-alert medication before administering it to the patient. </a:t>
            </a:r>
            <a:endParaRPr lang="en-AU" sz="2000" dirty="0"/>
          </a:p>
          <a:p>
            <a:pPr marL="0" indent="0">
              <a:buNone/>
            </a:pPr>
            <a:endParaRPr lang="en-AU" dirty="0"/>
          </a:p>
        </p:txBody>
      </p:sp>
      <p:sp>
        <p:nvSpPr>
          <p:cNvPr id="3" name="Title 2"/>
          <p:cNvSpPr>
            <a:spLocks noGrp="1"/>
          </p:cNvSpPr>
          <p:nvPr>
            <p:ph type="title"/>
          </p:nvPr>
        </p:nvSpPr>
        <p:spPr>
          <a:xfrm>
            <a:off x="688490" y="570156"/>
            <a:ext cx="7756263" cy="914628"/>
          </a:xfrm>
        </p:spPr>
        <p:txBody>
          <a:bodyPr/>
          <a:lstStyle/>
          <a:p>
            <a:r>
              <a:rPr lang="en-AU" dirty="0" smtClean="0"/>
              <a:t>What is an independent double check?</a:t>
            </a:r>
            <a:endParaRPr lang="en-AU" dirty="0"/>
          </a:p>
        </p:txBody>
      </p:sp>
    </p:spTree>
    <p:extLst>
      <p:ext uri="{BB962C8B-B14F-4D97-AF65-F5344CB8AC3E}">
        <p14:creationId xmlns:p14="http://schemas.microsoft.com/office/powerpoint/2010/main" val="259776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AU" sz="3200" dirty="0">
                <a:solidFill>
                  <a:srgbClr val="7030A0"/>
                </a:solidFill>
              </a:rPr>
              <a:t>A</a:t>
            </a:r>
            <a:r>
              <a:rPr lang="en-AU" sz="3200" dirty="0"/>
              <a:t>nti-infective agents </a:t>
            </a:r>
          </a:p>
          <a:p>
            <a:pPr>
              <a:buFont typeface="Arial" panose="020B0604020202020204" pitchFamily="34" charset="0"/>
              <a:buChar char="•"/>
            </a:pPr>
            <a:r>
              <a:rPr lang="en-AU" sz="3200" dirty="0">
                <a:solidFill>
                  <a:srgbClr val="7030A0"/>
                </a:solidFill>
              </a:rPr>
              <a:t>P</a:t>
            </a:r>
            <a:r>
              <a:rPr lang="en-AU" sz="3200" dirty="0"/>
              <a:t>otassium </a:t>
            </a:r>
          </a:p>
          <a:p>
            <a:pPr>
              <a:buFont typeface="Arial" panose="020B0604020202020204" pitchFamily="34" charset="0"/>
              <a:buChar char="•"/>
            </a:pPr>
            <a:r>
              <a:rPr lang="en-AU" sz="3200" dirty="0">
                <a:solidFill>
                  <a:srgbClr val="7030A0"/>
                </a:solidFill>
              </a:rPr>
              <a:t>I</a:t>
            </a:r>
            <a:r>
              <a:rPr lang="en-AU" sz="3200" dirty="0"/>
              <a:t>nsulin </a:t>
            </a:r>
          </a:p>
          <a:p>
            <a:pPr>
              <a:buFont typeface="Arial" panose="020B0604020202020204" pitchFamily="34" charset="0"/>
              <a:buChar char="•"/>
            </a:pPr>
            <a:r>
              <a:rPr lang="en-AU" sz="3200" dirty="0">
                <a:solidFill>
                  <a:srgbClr val="7030A0"/>
                </a:solidFill>
              </a:rPr>
              <a:t>N</a:t>
            </a:r>
            <a:r>
              <a:rPr lang="en-AU" sz="3200" dirty="0"/>
              <a:t>arcotics </a:t>
            </a:r>
          </a:p>
          <a:p>
            <a:pPr>
              <a:buFont typeface="Arial" panose="020B0604020202020204" pitchFamily="34" charset="0"/>
              <a:buChar char="•"/>
            </a:pPr>
            <a:r>
              <a:rPr lang="en-AU" sz="3200" dirty="0">
                <a:solidFill>
                  <a:srgbClr val="7030A0"/>
                </a:solidFill>
              </a:rPr>
              <a:t>C</a:t>
            </a:r>
            <a:r>
              <a:rPr lang="en-AU" sz="3200" dirty="0"/>
              <a:t>hemotherapy </a:t>
            </a:r>
          </a:p>
          <a:p>
            <a:pPr>
              <a:buFont typeface="Arial" panose="020B0604020202020204" pitchFamily="34" charset="0"/>
              <a:buChar char="•"/>
            </a:pPr>
            <a:r>
              <a:rPr lang="en-AU" sz="3200" dirty="0">
                <a:solidFill>
                  <a:srgbClr val="7030A0"/>
                </a:solidFill>
              </a:rPr>
              <a:t>H</a:t>
            </a:r>
            <a:r>
              <a:rPr lang="en-AU" sz="3200" dirty="0"/>
              <a:t>eparin and other anticoagulants</a:t>
            </a:r>
          </a:p>
        </p:txBody>
      </p:sp>
      <p:sp>
        <p:nvSpPr>
          <p:cNvPr id="2" name="Title 1"/>
          <p:cNvSpPr>
            <a:spLocks noGrp="1"/>
          </p:cNvSpPr>
          <p:nvPr>
            <p:ph type="title"/>
          </p:nvPr>
        </p:nvSpPr>
        <p:spPr/>
        <p:txBody>
          <a:bodyPr/>
          <a:lstStyle/>
          <a:p>
            <a:r>
              <a:rPr lang="en-AU" dirty="0" smtClean="0"/>
              <a:t>High Risk Medications</a:t>
            </a:r>
            <a:endParaRPr lang="en-AU" dirty="0"/>
          </a:p>
        </p:txBody>
      </p:sp>
    </p:spTree>
    <p:extLst>
      <p:ext uri="{BB962C8B-B14F-4D97-AF65-F5344CB8AC3E}">
        <p14:creationId xmlns:p14="http://schemas.microsoft.com/office/powerpoint/2010/main" val="565829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AU" b="0" dirty="0" smtClean="0"/>
          </a:p>
          <a:p>
            <a:pPr>
              <a:buFont typeface="Arial" panose="020B0604020202020204" pitchFamily="34" charset="0"/>
              <a:buChar char="•"/>
            </a:pPr>
            <a:r>
              <a:rPr lang="en-AU" sz="2200" dirty="0" smtClean="0">
                <a:hlinkClick r:id="rId3"/>
              </a:rPr>
              <a:t>High_Risk_Medicines_Management.pdf</a:t>
            </a:r>
            <a:endParaRPr lang="en-AU" sz="2200" dirty="0" smtClean="0"/>
          </a:p>
          <a:p>
            <a:pPr>
              <a:buFont typeface="Arial" panose="020B0604020202020204" pitchFamily="34" charset="0"/>
              <a:buChar char="•"/>
            </a:pPr>
            <a:r>
              <a:rPr lang="en-AU" sz="2200" dirty="0" smtClean="0"/>
              <a:t>All injectable drugs</a:t>
            </a:r>
            <a:r>
              <a:rPr lang="en-AU" sz="2200" b="0" dirty="0" smtClean="0"/>
              <a:t>, including drugs given by IV, IM, subcutaneous and epidural routes </a:t>
            </a:r>
          </a:p>
          <a:p>
            <a:pPr>
              <a:buFont typeface="Arial" panose="020B0604020202020204" pitchFamily="34" charset="0"/>
              <a:buChar char="•"/>
            </a:pPr>
            <a:r>
              <a:rPr lang="en-AU" sz="2200" dirty="0" smtClean="0"/>
              <a:t>All injectable fluids</a:t>
            </a:r>
            <a:r>
              <a:rPr lang="en-AU" sz="2200" b="0" dirty="0" smtClean="0"/>
              <a:t>, including IV infusions </a:t>
            </a:r>
          </a:p>
          <a:p>
            <a:pPr>
              <a:buFont typeface="Arial" panose="020B0604020202020204" pitchFamily="34" charset="0"/>
              <a:buChar char="•"/>
            </a:pPr>
            <a:r>
              <a:rPr lang="en-AU" sz="2200" b="0" dirty="0" smtClean="0"/>
              <a:t>Medications administered to </a:t>
            </a:r>
            <a:r>
              <a:rPr lang="en-AU" sz="2200" dirty="0" smtClean="0"/>
              <a:t>patients under 18 years </a:t>
            </a:r>
            <a:r>
              <a:rPr lang="en-AU" sz="2200" b="0" dirty="0" smtClean="0"/>
              <a:t>of age except where specifically exempted </a:t>
            </a:r>
          </a:p>
          <a:p>
            <a:pPr>
              <a:buFont typeface="Arial" panose="020B0604020202020204" pitchFamily="34" charset="0"/>
              <a:buChar char="•"/>
            </a:pPr>
            <a:r>
              <a:rPr lang="en-AU" sz="2200" dirty="0" smtClean="0"/>
              <a:t>Oral anticoagulants</a:t>
            </a:r>
            <a:r>
              <a:rPr lang="en-AU" sz="2200" b="0" dirty="0" smtClean="0"/>
              <a:t>, includes warfarin</a:t>
            </a:r>
            <a:r>
              <a:rPr lang="en-AU" sz="2900" b="0" dirty="0" smtClean="0"/>
              <a:t> </a:t>
            </a:r>
          </a:p>
        </p:txBody>
      </p:sp>
      <p:sp>
        <p:nvSpPr>
          <p:cNvPr id="2" name="Title 1"/>
          <p:cNvSpPr>
            <a:spLocks noGrp="1"/>
          </p:cNvSpPr>
          <p:nvPr>
            <p:ph type="title"/>
          </p:nvPr>
        </p:nvSpPr>
        <p:spPr>
          <a:xfrm>
            <a:off x="688490" y="570156"/>
            <a:ext cx="7756263" cy="914628"/>
          </a:xfrm>
        </p:spPr>
        <p:txBody>
          <a:bodyPr/>
          <a:lstStyle/>
          <a:p>
            <a:r>
              <a:rPr lang="en-AU" dirty="0" smtClean="0"/>
              <a:t>Our local policy……as well as APINCH</a:t>
            </a:r>
            <a:endParaRPr lang="en-AU" dirty="0"/>
          </a:p>
        </p:txBody>
      </p:sp>
    </p:spTree>
    <p:extLst>
      <p:ext uri="{BB962C8B-B14F-4D97-AF65-F5344CB8AC3E}">
        <p14:creationId xmlns:p14="http://schemas.microsoft.com/office/powerpoint/2010/main" val="3058327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AU" sz="2000" dirty="0"/>
              <a:t>All accountable medications, (S4D and S8) including morphine, </a:t>
            </a:r>
            <a:r>
              <a:rPr lang="en-AU" sz="2000" dirty="0" err="1"/>
              <a:t>oxyCODONE</a:t>
            </a:r>
            <a:r>
              <a:rPr lang="en-AU" sz="2000" dirty="0"/>
              <a:t>, midazolam, </a:t>
            </a:r>
            <a:r>
              <a:rPr lang="en-AU" sz="2000" dirty="0" err="1"/>
              <a:t>Panadeine</a:t>
            </a:r>
            <a:r>
              <a:rPr lang="en-AU" sz="2000" dirty="0"/>
              <a:t> Forte®, </a:t>
            </a:r>
            <a:r>
              <a:rPr lang="en-AU" sz="2000" dirty="0" err="1"/>
              <a:t>temazepam</a:t>
            </a:r>
            <a:r>
              <a:rPr lang="en-AU" sz="2000" dirty="0"/>
              <a:t>, </a:t>
            </a:r>
            <a:r>
              <a:rPr lang="en-AU" sz="2000" dirty="0" err="1"/>
              <a:t>HYDROmorphone</a:t>
            </a:r>
            <a:r>
              <a:rPr lang="en-AU" sz="2000" dirty="0"/>
              <a:t> </a:t>
            </a:r>
          </a:p>
          <a:p>
            <a:pPr>
              <a:buFont typeface="Arial" panose="020B0604020202020204" pitchFamily="34" charset="0"/>
              <a:buChar char="•"/>
            </a:pPr>
            <a:r>
              <a:rPr lang="en-AU" sz="2000" dirty="0"/>
              <a:t>Chemotherapeutic (cytotoxic) agents, includes oral agents supplied by pharmacy. Common examples are methotrexate and cyclophosphamide </a:t>
            </a:r>
          </a:p>
          <a:p>
            <a:pPr>
              <a:buFont typeface="Arial" panose="020B0604020202020204" pitchFamily="34" charset="0"/>
              <a:buChar char="•"/>
            </a:pPr>
            <a:r>
              <a:rPr lang="en-AU" sz="2000" dirty="0"/>
              <a:t>Concentrated electrolytes, includes oral bowel cleansing solutions – </a:t>
            </a:r>
            <a:r>
              <a:rPr lang="en-AU" sz="2000" dirty="0" err="1"/>
              <a:t>Picolax</a:t>
            </a:r>
            <a:r>
              <a:rPr lang="en-AU" sz="2000" dirty="0"/>
              <a:t>®, </a:t>
            </a:r>
            <a:r>
              <a:rPr lang="en-AU" sz="2000" dirty="0" err="1"/>
              <a:t>ColonLYTELY</a:t>
            </a:r>
            <a:r>
              <a:rPr lang="en-AU" sz="2000" dirty="0"/>
              <a:t>®, </a:t>
            </a:r>
            <a:r>
              <a:rPr lang="en-AU" sz="2000" dirty="0" err="1"/>
              <a:t>Glycoprep</a:t>
            </a:r>
            <a:r>
              <a:rPr lang="en-AU" sz="2000" dirty="0"/>
              <a:t>®, </a:t>
            </a:r>
            <a:r>
              <a:rPr lang="en-AU" sz="2000" dirty="0" err="1"/>
              <a:t>PicoPrep</a:t>
            </a:r>
            <a:r>
              <a:rPr lang="en-AU" sz="2000" dirty="0"/>
              <a:t>® </a:t>
            </a:r>
          </a:p>
          <a:p>
            <a:pPr>
              <a:buFont typeface="Arial" panose="020B0604020202020204" pitchFamily="34" charset="0"/>
              <a:buChar char="•"/>
            </a:pPr>
            <a:endParaRPr lang="en-AU" sz="2000" dirty="0"/>
          </a:p>
          <a:p>
            <a:endParaRPr lang="en-AU" dirty="0"/>
          </a:p>
        </p:txBody>
      </p:sp>
      <p:sp>
        <p:nvSpPr>
          <p:cNvPr id="3" name="Title 2"/>
          <p:cNvSpPr>
            <a:spLocks noGrp="1"/>
          </p:cNvSpPr>
          <p:nvPr>
            <p:ph type="title"/>
          </p:nvPr>
        </p:nvSpPr>
        <p:spPr/>
        <p:txBody>
          <a:bodyPr/>
          <a:lstStyle/>
          <a:p>
            <a:r>
              <a:rPr lang="en-AU" dirty="0"/>
              <a:t>Our local policy……as well as </a:t>
            </a:r>
            <a:r>
              <a:rPr lang="en-AU" dirty="0" smtClean="0"/>
              <a:t>APINCH</a:t>
            </a:r>
            <a:endParaRPr lang="en-AU" dirty="0"/>
          </a:p>
        </p:txBody>
      </p:sp>
    </p:spTree>
    <p:extLst>
      <p:ext uri="{BB962C8B-B14F-4D97-AF65-F5344CB8AC3E}">
        <p14:creationId xmlns:p14="http://schemas.microsoft.com/office/powerpoint/2010/main" val="2609712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6600" dirty="0" smtClean="0"/>
              <a:t>STAFF SAFETY</a:t>
            </a:r>
            <a:endParaRPr lang="en-AU" sz="6600" dirty="0"/>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90596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8490" y="570156"/>
            <a:ext cx="7756263" cy="914628"/>
          </a:xfrm>
        </p:spPr>
        <p:txBody>
          <a:bodyPr/>
          <a:lstStyle/>
          <a:p>
            <a:r>
              <a:rPr lang="en-AU" dirty="0" smtClean="0"/>
              <a:t>Cytotoxic Medication will always be labelled</a:t>
            </a:r>
            <a:endParaRPr lang="en-AU" dirty="0"/>
          </a:p>
        </p:txBody>
      </p:sp>
      <p:pic>
        <p:nvPicPr>
          <p:cNvPr id="5" name="Content Placeholder 3" descr="IMG_1108"/>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2411760" y="2204864"/>
            <a:ext cx="3803650" cy="356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4"/>
          </p:nvPr>
        </p:nvSpPr>
        <p:spPr/>
        <p:txBody>
          <a:bodyPr/>
          <a:lstStyle/>
          <a:p>
            <a:r>
              <a:rPr lang="en-AU" dirty="0" smtClean="0"/>
              <a:t>	</a:t>
            </a:r>
            <a:endParaRPr lang="en-AU" dirty="0"/>
          </a:p>
        </p:txBody>
      </p:sp>
      <p:pic>
        <p:nvPicPr>
          <p:cNvPr id="11"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904" y="2796994"/>
            <a:ext cx="1182687" cy="5953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904" y="2204864"/>
            <a:ext cx="1182687" cy="595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615" y="3987620"/>
            <a:ext cx="1182687" cy="5953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615" y="4576716"/>
            <a:ext cx="1182687" cy="5953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615" y="5172029"/>
            <a:ext cx="1182687" cy="5953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904" y="3392307"/>
            <a:ext cx="1182687" cy="5953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201681"/>
            <a:ext cx="1182687" cy="5953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1" y="2796993"/>
            <a:ext cx="1182687" cy="5953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582933"/>
            <a:ext cx="1182687" cy="5953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987620"/>
            <a:ext cx="1182687" cy="5953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0" y="3392306"/>
            <a:ext cx="1182687" cy="59531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50000736\Pictures\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29" y="5172028"/>
            <a:ext cx="1182687" cy="59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43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2276872"/>
            <a:ext cx="7520940" cy="2808312"/>
          </a:xfrm>
        </p:spPr>
        <p:txBody>
          <a:bodyPr>
            <a:noAutofit/>
          </a:bodyPr>
          <a:lstStyle/>
          <a:p>
            <a:pPr>
              <a:spcBef>
                <a:spcPct val="20000"/>
              </a:spcBef>
              <a:buClr>
                <a:schemeClr val="tx2"/>
              </a:buClr>
              <a:buSzPct val="70000"/>
            </a:pPr>
            <a:r>
              <a:rPr lang="en-US" sz="2000" dirty="0"/>
              <a:t>Health effects that may be attributed to those who prepare and administer cytotoxic drugs</a:t>
            </a:r>
            <a:r>
              <a:rPr lang="en-US" sz="2000" dirty="0" smtClean="0"/>
              <a:t>:</a:t>
            </a:r>
            <a:endParaRPr lang="en-US" sz="2000" dirty="0"/>
          </a:p>
          <a:p>
            <a:pPr>
              <a:spcBef>
                <a:spcPct val="20000"/>
              </a:spcBef>
              <a:buClr>
                <a:schemeClr val="tx2"/>
              </a:buClr>
              <a:buSzPct val="70000"/>
              <a:buFont typeface="Wingdings" pitchFamily="2" charset="2"/>
              <a:buChar char="l"/>
            </a:pPr>
            <a:r>
              <a:rPr lang="en-US" sz="2000" dirty="0"/>
              <a:t>Alterations to normal blood cell count</a:t>
            </a:r>
          </a:p>
          <a:p>
            <a:pPr>
              <a:spcBef>
                <a:spcPct val="20000"/>
              </a:spcBef>
              <a:buClr>
                <a:schemeClr val="tx2"/>
              </a:buClr>
              <a:buSzPct val="70000"/>
              <a:buFont typeface="Wingdings" pitchFamily="2" charset="2"/>
              <a:buChar char="l"/>
            </a:pPr>
            <a:r>
              <a:rPr lang="en-US" sz="2000" dirty="0" err="1"/>
              <a:t>Foetal</a:t>
            </a:r>
            <a:r>
              <a:rPr lang="en-US" sz="2000" dirty="0"/>
              <a:t> loss and possible malformation in offspring</a:t>
            </a:r>
          </a:p>
          <a:p>
            <a:pPr>
              <a:spcBef>
                <a:spcPct val="20000"/>
              </a:spcBef>
              <a:buClr>
                <a:schemeClr val="tx2"/>
              </a:buClr>
              <a:buSzPct val="70000"/>
              <a:buFont typeface="Wingdings" pitchFamily="2" charset="2"/>
              <a:buChar char="l"/>
            </a:pPr>
            <a:r>
              <a:rPr lang="en-US" sz="2000" dirty="0"/>
              <a:t>Fertility changes</a:t>
            </a:r>
          </a:p>
          <a:p>
            <a:pPr>
              <a:spcBef>
                <a:spcPct val="20000"/>
              </a:spcBef>
              <a:buClr>
                <a:schemeClr val="tx2"/>
              </a:buClr>
              <a:buSzPct val="70000"/>
              <a:buFont typeface="Wingdings" pitchFamily="2" charset="2"/>
              <a:buChar char="l"/>
            </a:pPr>
            <a:r>
              <a:rPr lang="en-US" sz="2000" dirty="0"/>
              <a:t>Abdominal pain, hair loss, nasal sores, vomiting </a:t>
            </a:r>
          </a:p>
          <a:p>
            <a:pPr>
              <a:spcBef>
                <a:spcPct val="20000"/>
              </a:spcBef>
              <a:buClr>
                <a:schemeClr val="tx2"/>
              </a:buClr>
              <a:buSzPct val="70000"/>
              <a:buFont typeface="Wingdings" pitchFamily="2" charset="2"/>
              <a:buChar char="l"/>
            </a:pPr>
            <a:r>
              <a:rPr lang="en-US" sz="2000" dirty="0"/>
              <a:t>Liver damage</a:t>
            </a:r>
          </a:p>
          <a:p>
            <a:pPr>
              <a:spcBef>
                <a:spcPct val="20000"/>
              </a:spcBef>
              <a:buClr>
                <a:schemeClr val="tx2"/>
              </a:buClr>
              <a:buSzPct val="70000"/>
              <a:buFont typeface="Wingdings" pitchFamily="2" charset="2"/>
              <a:buChar char="l"/>
            </a:pPr>
            <a:r>
              <a:rPr lang="en-US" sz="2000" dirty="0"/>
              <a:t>Contact dermatitis, local toxic or allergic </a:t>
            </a:r>
            <a:r>
              <a:rPr lang="en-US" sz="2000" dirty="0" smtClean="0"/>
              <a:t>reaction</a:t>
            </a:r>
          </a:p>
          <a:p>
            <a:pPr marL="0" indent="0">
              <a:spcBef>
                <a:spcPct val="20000"/>
              </a:spcBef>
              <a:buClr>
                <a:schemeClr val="tx2"/>
              </a:buClr>
              <a:buSzPct val="70000"/>
            </a:pPr>
            <a:endParaRPr lang="en-US" sz="2000" dirty="0"/>
          </a:p>
          <a:p>
            <a:pPr algn="ctr"/>
            <a:r>
              <a:rPr lang="en-AU" sz="2000" dirty="0" smtClean="0"/>
              <a:t>“These effects have not been reported where a high standard of risk control is in place”</a:t>
            </a:r>
            <a:endParaRPr lang="en-AU" sz="2000" dirty="0"/>
          </a:p>
        </p:txBody>
      </p:sp>
      <p:sp>
        <p:nvSpPr>
          <p:cNvPr id="2" name="Title 1"/>
          <p:cNvSpPr>
            <a:spLocks noGrp="1"/>
          </p:cNvSpPr>
          <p:nvPr>
            <p:ph type="title"/>
          </p:nvPr>
        </p:nvSpPr>
        <p:spPr/>
        <p:txBody>
          <a:bodyPr/>
          <a:lstStyle/>
          <a:p>
            <a:pPr algn="ctr"/>
            <a:r>
              <a:rPr lang="en-US" b="1" dirty="0">
                <a:solidFill>
                  <a:schemeClr val="tx2"/>
                </a:solidFill>
              </a:rPr>
              <a:t>Occupational </a:t>
            </a:r>
            <a:r>
              <a:rPr lang="en-US" b="1" dirty="0" smtClean="0">
                <a:solidFill>
                  <a:schemeClr val="tx2"/>
                </a:solidFill>
              </a:rPr>
              <a:t>Exposure</a:t>
            </a:r>
            <a:endParaRPr lang="en-AU" dirty="0"/>
          </a:p>
        </p:txBody>
      </p:sp>
    </p:spTree>
    <p:extLst>
      <p:ext uri="{BB962C8B-B14F-4D97-AF65-F5344CB8AC3E}">
        <p14:creationId xmlns:p14="http://schemas.microsoft.com/office/powerpoint/2010/main" val="4162710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600" dirty="0"/>
              <a:t>Exposure may occur through:</a:t>
            </a:r>
          </a:p>
          <a:p>
            <a:pPr marL="0" indent="0"/>
            <a:endParaRPr lang="en-US" sz="2600" dirty="0"/>
          </a:p>
          <a:p>
            <a:pPr marL="589788" lvl="1" indent="-342900">
              <a:spcBef>
                <a:spcPct val="20000"/>
              </a:spcBef>
              <a:buClr>
                <a:schemeClr val="tx2"/>
              </a:buClr>
              <a:buSzPct val="70000"/>
              <a:buFont typeface="Wingdings" pitchFamily="2" charset="2"/>
              <a:buChar char="l"/>
            </a:pPr>
            <a:r>
              <a:rPr lang="en-US" sz="2600" b="1" dirty="0"/>
              <a:t>Skin contact</a:t>
            </a:r>
          </a:p>
          <a:p>
            <a:pPr>
              <a:spcBef>
                <a:spcPct val="20000"/>
              </a:spcBef>
              <a:buClr>
                <a:schemeClr val="tx2"/>
              </a:buClr>
              <a:buSzPct val="70000"/>
              <a:buFont typeface="Wingdings" pitchFamily="2" charset="2"/>
              <a:buChar char="l"/>
            </a:pPr>
            <a:endParaRPr lang="en-US" sz="2600" dirty="0"/>
          </a:p>
          <a:p>
            <a:pPr marL="589788" lvl="1" indent="-342900">
              <a:spcBef>
                <a:spcPct val="20000"/>
              </a:spcBef>
              <a:buClr>
                <a:schemeClr val="tx2"/>
              </a:buClr>
              <a:buSzPct val="70000"/>
              <a:buFont typeface="Wingdings" pitchFamily="2" charset="2"/>
              <a:buChar char="l"/>
            </a:pPr>
            <a:r>
              <a:rPr lang="en-US" sz="2600" b="1" dirty="0"/>
              <a:t>Skin absorption</a:t>
            </a:r>
          </a:p>
          <a:p>
            <a:pPr>
              <a:spcBef>
                <a:spcPct val="20000"/>
              </a:spcBef>
              <a:buClr>
                <a:schemeClr val="tx2"/>
              </a:buClr>
              <a:buSzPct val="70000"/>
              <a:buFont typeface="Wingdings" pitchFamily="2" charset="2"/>
              <a:buChar char="l"/>
            </a:pPr>
            <a:endParaRPr lang="en-US" sz="2600" dirty="0"/>
          </a:p>
          <a:p>
            <a:pPr marL="589788" lvl="1" indent="-342900">
              <a:spcBef>
                <a:spcPct val="20000"/>
              </a:spcBef>
              <a:buClr>
                <a:schemeClr val="tx2"/>
              </a:buClr>
              <a:buSzPct val="70000"/>
              <a:buFont typeface="Wingdings" pitchFamily="2" charset="2"/>
              <a:buChar char="l"/>
            </a:pPr>
            <a:r>
              <a:rPr lang="en-US" sz="2600" b="1" dirty="0"/>
              <a:t>Inhalation of aerosols and drug particles</a:t>
            </a:r>
          </a:p>
          <a:p>
            <a:pPr>
              <a:spcBef>
                <a:spcPct val="20000"/>
              </a:spcBef>
              <a:buClr>
                <a:schemeClr val="tx2"/>
              </a:buClr>
              <a:buSzPct val="70000"/>
              <a:buFont typeface="Wingdings" pitchFamily="2" charset="2"/>
              <a:buChar char="l"/>
            </a:pPr>
            <a:endParaRPr lang="en-US" sz="2600" dirty="0"/>
          </a:p>
          <a:p>
            <a:pPr marL="589788" lvl="1" indent="-342900">
              <a:spcBef>
                <a:spcPct val="20000"/>
              </a:spcBef>
              <a:buClr>
                <a:schemeClr val="tx2"/>
              </a:buClr>
              <a:buSzPct val="70000"/>
              <a:buFont typeface="Wingdings" pitchFamily="2" charset="2"/>
              <a:buChar char="l"/>
            </a:pPr>
            <a:r>
              <a:rPr lang="en-US" sz="2600" b="1" dirty="0"/>
              <a:t>Ingestion </a:t>
            </a:r>
          </a:p>
          <a:p>
            <a:pPr>
              <a:spcBef>
                <a:spcPct val="20000"/>
              </a:spcBef>
              <a:buClr>
                <a:schemeClr val="tx2"/>
              </a:buClr>
              <a:buSzPct val="70000"/>
              <a:buFont typeface="Wingdings" pitchFamily="2" charset="2"/>
              <a:buChar char="l"/>
            </a:pPr>
            <a:endParaRPr lang="en-US" sz="2600" dirty="0"/>
          </a:p>
          <a:p>
            <a:pPr marL="589788" lvl="1" indent="-342900">
              <a:spcBef>
                <a:spcPct val="20000"/>
              </a:spcBef>
              <a:buClr>
                <a:schemeClr val="tx2"/>
              </a:buClr>
              <a:buSzPct val="70000"/>
              <a:buFont typeface="Wingdings" pitchFamily="2" charset="2"/>
              <a:buChar char="l"/>
            </a:pPr>
            <a:r>
              <a:rPr lang="en-US" sz="2600" b="1" dirty="0"/>
              <a:t>Sharps injuries</a:t>
            </a:r>
          </a:p>
          <a:p>
            <a:endParaRPr lang="en-AU" dirty="0"/>
          </a:p>
        </p:txBody>
      </p:sp>
      <p:sp>
        <p:nvSpPr>
          <p:cNvPr id="2" name="Title 1"/>
          <p:cNvSpPr>
            <a:spLocks noGrp="1"/>
          </p:cNvSpPr>
          <p:nvPr>
            <p:ph type="title"/>
          </p:nvPr>
        </p:nvSpPr>
        <p:spPr>
          <a:xfrm>
            <a:off x="688490" y="570156"/>
            <a:ext cx="7756263" cy="914628"/>
          </a:xfrm>
        </p:spPr>
        <p:txBody>
          <a:bodyPr/>
          <a:lstStyle/>
          <a:p>
            <a:pPr algn="ctr"/>
            <a:r>
              <a:rPr lang="en-AU" dirty="0" smtClean="0"/>
              <a:t>How can we be exposed?</a:t>
            </a:r>
            <a:endParaRPr lang="en-AU" dirty="0"/>
          </a:p>
        </p:txBody>
      </p:sp>
    </p:spTree>
    <p:extLst>
      <p:ext uri="{BB962C8B-B14F-4D97-AF65-F5344CB8AC3E}">
        <p14:creationId xmlns:p14="http://schemas.microsoft.com/office/powerpoint/2010/main" val="3843270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200" dirty="0"/>
              <a:t>Exposure may occur when:</a:t>
            </a:r>
          </a:p>
          <a:p>
            <a:pPr marL="0" indent="0"/>
            <a:endParaRPr lang="en-US" sz="2200" dirty="0"/>
          </a:p>
          <a:p>
            <a:pPr marL="589788" lvl="1" indent="-342900">
              <a:lnSpc>
                <a:spcPct val="150000"/>
              </a:lnSpc>
              <a:spcBef>
                <a:spcPct val="20000"/>
              </a:spcBef>
              <a:buClr>
                <a:schemeClr val="tx2"/>
              </a:buClr>
              <a:buSzPct val="70000"/>
              <a:buFont typeface="Wingdings" pitchFamily="2" charset="2"/>
              <a:buChar char="l"/>
            </a:pPr>
            <a:r>
              <a:rPr lang="en-US" sz="2200" b="1" dirty="0"/>
              <a:t>preparing drugs</a:t>
            </a:r>
          </a:p>
          <a:p>
            <a:pPr marL="589788" lvl="1" indent="-342900">
              <a:spcBef>
                <a:spcPct val="20000"/>
              </a:spcBef>
              <a:buClr>
                <a:schemeClr val="tx2"/>
              </a:buClr>
              <a:buSzPct val="70000"/>
              <a:buFont typeface="Wingdings" pitchFamily="2" charset="2"/>
              <a:buChar char="l"/>
            </a:pPr>
            <a:r>
              <a:rPr lang="en-US" sz="2200" b="1" dirty="0"/>
              <a:t>administering drugs</a:t>
            </a:r>
          </a:p>
          <a:p>
            <a:pPr marL="589788" lvl="1" indent="-342900">
              <a:spcBef>
                <a:spcPct val="20000"/>
              </a:spcBef>
              <a:buClr>
                <a:schemeClr val="tx2"/>
              </a:buClr>
              <a:buSzPct val="70000"/>
              <a:buFont typeface="Wingdings" pitchFamily="2" charset="2"/>
              <a:buChar char="l"/>
            </a:pPr>
            <a:r>
              <a:rPr lang="en-US" sz="2200" b="1" dirty="0"/>
              <a:t>transporting drugs</a:t>
            </a:r>
          </a:p>
          <a:p>
            <a:pPr marL="589788" lvl="1" indent="-342900">
              <a:spcBef>
                <a:spcPct val="20000"/>
              </a:spcBef>
              <a:buClr>
                <a:schemeClr val="tx2"/>
              </a:buClr>
              <a:buSzPct val="70000"/>
              <a:buFont typeface="Wingdings" pitchFamily="2" charset="2"/>
              <a:buChar char="l"/>
            </a:pPr>
            <a:r>
              <a:rPr lang="en-US" sz="2200" b="1" dirty="0"/>
              <a:t>handling patient waste</a:t>
            </a:r>
          </a:p>
          <a:p>
            <a:pPr marL="589788" lvl="1" indent="-342900">
              <a:spcBef>
                <a:spcPct val="20000"/>
              </a:spcBef>
              <a:buClr>
                <a:schemeClr val="tx2"/>
              </a:buClr>
              <a:buSzPct val="70000"/>
              <a:buFont typeface="Wingdings" pitchFamily="2" charset="2"/>
              <a:buChar char="l"/>
            </a:pPr>
            <a:r>
              <a:rPr lang="en-US" sz="2200" b="1" dirty="0"/>
              <a:t>transporting and disposing of waste</a:t>
            </a:r>
          </a:p>
          <a:p>
            <a:pPr marL="589788" lvl="1" indent="-342900">
              <a:spcBef>
                <a:spcPct val="20000"/>
              </a:spcBef>
              <a:buClr>
                <a:schemeClr val="tx2"/>
              </a:buClr>
              <a:buSzPct val="70000"/>
              <a:buFont typeface="Wingdings" pitchFamily="2" charset="2"/>
              <a:buChar char="l"/>
            </a:pPr>
            <a:r>
              <a:rPr lang="en-US" sz="2200" b="1" dirty="0"/>
              <a:t>cleaning spills</a:t>
            </a:r>
          </a:p>
          <a:p>
            <a:endParaRPr lang="en-AU" dirty="0"/>
          </a:p>
        </p:txBody>
      </p:sp>
      <p:sp>
        <p:nvSpPr>
          <p:cNvPr id="2" name="Title 1"/>
          <p:cNvSpPr>
            <a:spLocks noGrp="1"/>
          </p:cNvSpPr>
          <p:nvPr>
            <p:ph type="title"/>
          </p:nvPr>
        </p:nvSpPr>
        <p:spPr>
          <a:xfrm>
            <a:off x="688490" y="570156"/>
            <a:ext cx="7756263" cy="914628"/>
          </a:xfrm>
        </p:spPr>
        <p:txBody>
          <a:bodyPr/>
          <a:lstStyle/>
          <a:p>
            <a:pPr algn="ctr"/>
            <a:r>
              <a:rPr lang="en-AU" dirty="0" smtClean="0"/>
              <a:t>When can we be exposed?</a:t>
            </a:r>
            <a:endParaRPr lang="en-AU" dirty="0"/>
          </a:p>
        </p:txBody>
      </p:sp>
    </p:spTree>
    <p:extLst>
      <p:ext uri="{BB962C8B-B14F-4D97-AF65-F5344CB8AC3E}">
        <p14:creationId xmlns:p14="http://schemas.microsoft.com/office/powerpoint/2010/main" val="3606037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Little scientific evidence to suggest that working with cytotoxic increases the risk of developing cancer</a:t>
            </a:r>
          </a:p>
          <a:p>
            <a:r>
              <a:rPr lang="en-AU" dirty="0" smtClean="0"/>
              <a:t>Little is known about long-term effects from occupational exposure</a:t>
            </a:r>
          </a:p>
          <a:p>
            <a:r>
              <a:rPr lang="en-AU" dirty="0" smtClean="0"/>
              <a:t>The </a:t>
            </a:r>
            <a:r>
              <a:rPr lang="en-AU" b="1" u="sng" dirty="0" smtClean="0"/>
              <a:t>most </a:t>
            </a:r>
            <a:r>
              <a:rPr lang="en-AU" dirty="0" smtClean="0"/>
              <a:t>significant risk is during the manufacture and preparation of cytotoxic drugs</a:t>
            </a:r>
          </a:p>
          <a:p>
            <a:r>
              <a:rPr lang="en-AU" dirty="0" smtClean="0"/>
              <a:t>Significant risk is present when handling cytotoxic drugs and related waste</a:t>
            </a:r>
          </a:p>
          <a:p>
            <a:r>
              <a:rPr lang="en-AU" dirty="0" smtClean="0"/>
              <a:t>Pregnancy –risk minimisation</a:t>
            </a:r>
          </a:p>
          <a:p>
            <a:endParaRPr lang="en-AU" dirty="0"/>
          </a:p>
        </p:txBody>
      </p:sp>
      <p:sp>
        <p:nvSpPr>
          <p:cNvPr id="3" name="Title 2"/>
          <p:cNvSpPr>
            <a:spLocks noGrp="1"/>
          </p:cNvSpPr>
          <p:nvPr>
            <p:ph type="title"/>
          </p:nvPr>
        </p:nvSpPr>
        <p:spPr/>
        <p:txBody>
          <a:bodyPr/>
          <a:lstStyle/>
          <a:p>
            <a:r>
              <a:rPr lang="en-AU" dirty="0" smtClean="0"/>
              <a:t>What the Research states</a:t>
            </a:r>
            <a:endParaRPr lang="en-AU" dirty="0"/>
          </a:p>
        </p:txBody>
      </p:sp>
    </p:spTree>
    <p:extLst>
      <p:ext uri="{BB962C8B-B14F-4D97-AF65-F5344CB8AC3E}">
        <p14:creationId xmlns:p14="http://schemas.microsoft.com/office/powerpoint/2010/main" val="1862459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AU" sz="2000" dirty="0"/>
              <a:t>Understand the principles of Cytotoxic medication administration</a:t>
            </a:r>
          </a:p>
          <a:p>
            <a:pPr>
              <a:buFont typeface="Arial" panose="020B0604020202020204" pitchFamily="34" charset="0"/>
              <a:buChar char="•"/>
            </a:pPr>
            <a:r>
              <a:rPr lang="en-AU" sz="2000" dirty="0"/>
              <a:t>Personal Protective Equipment (PPE)</a:t>
            </a:r>
          </a:p>
          <a:p>
            <a:pPr>
              <a:buFont typeface="Arial" panose="020B0604020202020204" pitchFamily="34" charset="0"/>
              <a:buChar char="•"/>
            </a:pPr>
            <a:r>
              <a:rPr lang="en-AU" sz="2000" dirty="0"/>
              <a:t>Staff Safety/Surveillance</a:t>
            </a:r>
          </a:p>
          <a:p>
            <a:pPr>
              <a:buFont typeface="Arial" panose="020B0604020202020204" pitchFamily="34" charset="0"/>
              <a:buChar char="•"/>
            </a:pPr>
            <a:r>
              <a:rPr lang="en-AU" sz="2000" dirty="0"/>
              <a:t>Waste Management</a:t>
            </a:r>
          </a:p>
          <a:p>
            <a:pPr>
              <a:buFont typeface="Arial" panose="020B0604020202020204" pitchFamily="34" charset="0"/>
              <a:buChar char="•"/>
            </a:pPr>
            <a:r>
              <a:rPr lang="en-AU" sz="2000" dirty="0"/>
              <a:t>Cytotoxic Pharmacology</a:t>
            </a:r>
          </a:p>
          <a:p>
            <a:pPr>
              <a:buFont typeface="Arial" panose="020B0604020202020204" pitchFamily="34" charset="0"/>
              <a:buChar char="•"/>
            </a:pPr>
            <a:r>
              <a:rPr lang="en-AU" sz="2000" dirty="0"/>
              <a:t>Spills Management</a:t>
            </a:r>
          </a:p>
          <a:p>
            <a:pPr>
              <a:buFont typeface="Arial" panose="020B0604020202020204" pitchFamily="34" charset="0"/>
              <a:buChar char="•"/>
            </a:pPr>
            <a:r>
              <a:rPr lang="en-AU" sz="2000" dirty="0"/>
              <a:t>Linen Management</a:t>
            </a:r>
          </a:p>
          <a:p>
            <a:pPr>
              <a:buFont typeface="Arial" panose="020B0604020202020204" pitchFamily="34" charset="0"/>
              <a:buChar char="•"/>
            </a:pPr>
            <a:r>
              <a:rPr lang="en-AU" sz="2000" dirty="0"/>
              <a:t>Local Clinical Procedures</a:t>
            </a:r>
          </a:p>
          <a:p>
            <a:pPr>
              <a:buFont typeface="Arial" panose="020B0604020202020204" pitchFamily="34" charset="0"/>
              <a:buChar char="•"/>
            </a:pPr>
            <a:r>
              <a:rPr lang="en-AU" sz="2000" dirty="0"/>
              <a:t>Accreditation</a:t>
            </a:r>
          </a:p>
          <a:p>
            <a:endParaRPr lang="en-AU" dirty="0"/>
          </a:p>
        </p:txBody>
      </p:sp>
      <p:sp>
        <p:nvSpPr>
          <p:cNvPr id="2" name="Title 1"/>
          <p:cNvSpPr>
            <a:spLocks noGrp="1"/>
          </p:cNvSpPr>
          <p:nvPr>
            <p:ph type="title"/>
          </p:nvPr>
        </p:nvSpPr>
        <p:spPr/>
        <p:txBody>
          <a:bodyPr/>
          <a:lstStyle/>
          <a:p>
            <a:r>
              <a:rPr lang="en-AU" dirty="0" smtClean="0"/>
              <a:t>Aims of the workshop</a:t>
            </a:r>
            <a:endParaRPr lang="en-AU" dirty="0"/>
          </a:p>
        </p:txBody>
      </p:sp>
    </p:spTree>
    <p:extLst>
      <p:ext uri="{BB962C8B-B14F-4D97-AF65-F5344CB8AC3E}">
        <p14:creationId xmlns:p14="http://schemas.microsoft.com/office/powerpoint/2010/main" val="3403713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b="0" dirty="0"/>
          </a:p>
          <a:p>
            <a:endParaRPr lang="en-AU" dirty="0"/>
          </a:p>
        </p:txBody>
      </p:sp>
      <p:sp>
        <p:nvSpPr>
          <p:cNvPr id="2" name="Title 1"/>
          <p:cNvSpPr>
            <a:spLocks noGrp="1"/>
          </p:cNvSpPr>
          <p:nvPr>
            <p:ph type="title"/>
          </p:nvPr>
        </p:nvSpPr>
        <p:spPr>
          <a:xfrm>
            <a:off x="688490" y="570156"/>
            <a:ext cx="7756263" cy="914628"/>
          </a:xfrm>
        </p:spPr>
        <p:txBody>
          <a:bodyPr/>
          <a:lstStyle/>
          <a:p>
            <a:pPr algn="ctr"/>
            <a:r>
              <a:rPr lang="en-AU" dirty="0" smtClean="0"/>
              <a:t>How do we make you safe?</a:t>
            </a:r>
            <a:endParaRPr lang="en-AU" dirty="0"/>
          </a:p>
        </p:txBody>
      </p:sp>
      <p:pic>
        <p:nvPicPr>
          <p:cNvPr id="2050" name="Picture 2" descr="\\HNEHOME\home6$\50000736\Documents\My Pictures\Basic_Impervious_Open_Back_Gowns__68446.1417055518.1280.12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48910">
            <a:off x="431467" y="2313542"/>
            <a:ext cx="2638320" cy="23782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NEHOME\home6$\50000736\Documents\My Pictures\kimberly-clark-fluidshield-n95-face-mask-size-small-box-of-3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5142">
            <a:off x="5352719" y="4634133"/>
            <a:ext cx="2808756" cy="21233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NEHOME\home6$\50000736\Documents\My Pictures\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00877">
            <a:off x="3658758" y="2478282"/>
            <a:ext cx="2150466" cy="208515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NEHOME\home6$\50000736\Documents\My Pictures\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4934976"/>
            <a:ext cx="2179960" cy="17439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infectioncontrolproducts.com/content/images/thumbs/0001203_310.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2106739"/>
            <a:ext cx="2362468" cy="220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918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2423209806"/>
              </p:ext>
            </p:extLst>
          </p:nvPr>
        </p:nvGraphicFramePr>
        <p:xfrm>
          <a:off x="5796136" y="2204863"/>
          <a:ext cx="1224136" cy="1751659"/>
        </p:xfrm>
        <a:graphic>
          <a:graphicData uri="http://schemas.openxmlformats.org/presentationml/2006/ole">
            <mc:AlternateContent xmlns:mc="http://schemas.openxmlformats.org/markup-compatibility/2006">
              <mc:Choice xmlns:v="urn:schemas-microsoft-com:vml" Requires="v">
                <p:oleObj spid="_x0000_s4118" name="Acrobat Document" r:id="rId4" imgW="5600498" imgH="7991468" progId="AcroExch.Document.DC">
                  <p:embed/>
                </p:oleObj>
              </mc:Choice>
              <mc:Fallback>
                <p:oleObj name="Acrobat Document" r:id="rId4" imgW="5600498" imgH="7991468" progId="AcroExch.Document.DC">
                  <p:embed/>
                  <p:pic>
                    <p:nvPicPr>
                      <p:cNvPr id="0" name=""/>
                      <p:cNvPicPr/>
                      <p:nvPr/>
                    </p:nvPicPr>
                    <p:blipFill>
                      <a:blip r:embed="rId5"/>
                      <a:stretch>
                        <a:fillRect/>
                      </a:stretch>
                    </p:blipFill>
                    <p:spPr>
                      <a:xfrm>
                        <a:off x="5796136" y="2204863"/>
                        <a:ext cx="1224136" cy="1751659"/>
                      </a:xfrm>
                      <a:prstGeom prst="rect">
                        <a:avLst/>
                      </a:prstGeom>
                    </p:spPr>
                  </p:pic>
                </p:oleObj>
              </mc:Fallback>
            </mc:AlternateContent>
          </a:graphicData>
        </a:graphic>
      </p:graphicFrame>
      <p:sp>
        <p:nvSpPr>
          <p:cNvPr id="3" name="Content Placeholder 2"/>
          <p:cNvSpPr>
            <a:spLocks noGrp="1"/>
          </p:cNvSpPr>
          <p:nvPr>
            <p:ph idx="1"/>
          </p:nvPr>
        </p:nvSpPr>
        <p:spPr>
          <a:xfrm>
            <a:off x="699247" y="2248347"/>
            <a:ext cx="4808857" cy="3877815"/>
          </a:xfrm>
        </p:spPr>
        <p:txBody>
          <a:bodyPr>
            <a:noAutofit/>
          </a:bodyPr>
          <a:lstStyle/>
          <a:p>
            <a:pPr>
              <a:buFont typeface="Arial" panose="020B0604020202020204" pitchFamily="34" charset="0"/>
              <a:buChar char="•"/>
            </a:pPr>
            <a:r>
              <a:rPr lang="en-AU" sz="2000" dirty="0"/>
              <a:t>The </a:t>
            </a:r>
            <a:r>
              <a:rPr lang="en-AU" sz="2000" dirty="0" smtClean="0"/>
              <a:t>Cytotoxic Drug Precautions Alert </a:t>
            </a:r>
          </a:p>
          <a:p>
            <a:pPr lvl="2">
              <a:buFont typeface="Arial" panose="020B0604020202020204" pitchFamily="34" charset="0"/>
              <a:buChar char="•"/>
            </a:pPr>
            <a:r>
              <a:rPr lang="en-AU" sz="2000" b="1" dirty="0" smtClean="0"/>
              <a:t>Available on through Stream Solutions (HNE014000)   </a:t>
            </a:r>
            <a:endParaRPr lang="en-AU" sz="2000" b="1" dirty="0"/>
          </a:p>
          <a:p>
            <a:pPr>
              <a:buFont typeface="Arial" panose="020B0604020202020204" pitchFamily="34" charset="0"/>
              <a:buChar char="•"/>
            </a:pPr>
            <a:r>
              <a:rPr lang="en-AU" sz="2000" dirty="0"/>
              <a:t>Escorting our patients between </a:t>
            </a:r>
            <a:r>
              <a:rPr lang="en-AU" sz="2000" dirty="0" smtClean="0"/>
              <a:t>departments</a:t>
            </a:r>
            <a:endParaRPr lang="en-AU" sz="2000" dirty="0"/>
          </a:p>
          <a:p>
            <a:pPr>
              <a:buFont typeface="Arial" panose="020B0604020202020204" pitchFamily="34" charset="0"/>
              <a:buChar char="•"/>
            </a:pPr>
            <a:r>
              <a:rPr lang="en-AU" sz="2000" dirty="0"/>
              <a:t>Provide patient and carer </a:t>
            </a:r>
            <a:r>
              <a:rPr lang="en-AU" sz="2000" dirty="0" smtClean="0"/>
              <a:t>education</a:t>
            </a:r>
            <a:endParaRPr lang="en-AU" sz="2000" dirty="0"/>
          </a:p>
          <a:p>
            <a:pPr>
              <a:buFont typeface="Arial" panose="020B0604020202020204" pitchFamily="34" charset="0"/>
              <a:buChar char="•"/>
            </a:pPr>
            <a:r>
              <a:rPr lang="en-AU" sz="2000" dirty="0"/>
              <a:t>Intensive training of staff</a:t>
            </a:r>
          </a:p>
          <a:p>
            <a:pPr lvl="2"/>
            <a:r>
              <a:rPr lang="en-AU" sz="2000" b="1" dirty="0"/>
              <a:t>Accreditation through Cytotoxic education program, competency assessment</a:t>
            </a:r>
          </a:p>
          <a:p>
            <a:pPr lvl="2"/>
            <a:r>
              <a:rPr lang="en-AU" sz="2000" b="1" dirty="0"/>
              <a:t>Reassessment of IV competency every 2 years to maintain accreditation</a:t>
            </a:r>
          </a:p>
          <a:p>
            <a:pPr lvl="1">
              <a:buFont typeface="Arial" panose="020B0604020202020204" pitchFamily="34" charset="0"/>
              <a:buChar char="•"/>
            </a:pPr>
            <a:endParaRPr lang="en-AU" sz="2000" dirty="0"/>
          </a:p>
        </p:txBody>
      </p:sp>
      <p:sp>
        <p:nvSpPr>
          <p:cNvPr id="2" name="Title 1"/>
          <p:cNvSpPr>
            <a:spLocks noGrp="1"/>
          </p:cNvSpPr>
          <p:nvPr>
            <p:ph type="title"/>
          </p:nvPr>
        </p:nvSpPr>
        <p:spPr>
          <a:xfrm>
            <a:off x="688490" y="570156"/>
            <a:ext cx="7756263" cy="986636"/>
          </a:xfrm>
        </p:spPr>
        <p:txBody>
          <a:bodyPr/>
          <a:lstStyle/>
          <a:p>
            <a:pPr algn="ctr"/>
            <a:r>
              <a:rPr lang="en-AU" dirty="0"/>
              <a:t>How do we keep everybody safe?</a:t>
            </a:r>
          </a:p>
        </p:txBody>
      </p:sp>
    </p:spTree>
    <p:extLst>
      <p:ext uri="{BB962C8B-B14F-4D97-AF65-F5344CB8AC3E}">
        <p14:creationId xmlns:p14="http://schemas.microsoft.com/office/powerpoint/2010/main" val="1515149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AU" sz="2000" dirty="0"/>
              <a:t>The 5 moments of hand hygiene need to be observed at all times. </a:t>
            </a:r>
          </a:p>
          <a:p>
            <a:pPr>
              <a:buFont typeface="Arial" panose="020B0604020202020204" pitchFamily="34" charset="0"/>
              <a:buChar char="•"/>
            </a:pPr>
            <a:endParaRPr lang="en-AU" sz="2000" dirty="0"/>
          </a:p>
          <a:p>
            <a:pPr>
              <a:buFont typeface="Arial" panose="020B0604020202020204" pitchFamily="34" charset="0"/>
              <a:buChar char="•"/>
            </a:pPr>
            <a:r>
              <a:rPr lang="en-AU" sz="2000" dirty="0"/>
              <a:t>At each moment water and hand soap need to be used when managing cytotoxics</a:t>
            </a:r>
          </a:p>
          <a:p>
            <a:pPr marL="0" indent="0"/>
            <a:endParaRPr lang="en-AU" sz="2000" dirty="0"/>
          </a:p>
          <a:p>
            <a:pPr>
              <a:buFont typeface="Arial" panose="020B0604020202020204" pitchFamily="34" charset="0"/>
              <a:buChar char="•"/>
            </a:pPr>
            <a:r>
              <a:rPr lang="en-AU" sz="2000" dirty="0"/>
              <a:t>Alcohol based hand washing preparations </a:t>
            </a:r>
            <a:r>
              <a:rPr lang="en-AU" sz="2000" u="sng" dirty="0"/>
              <a:t>DO NOT </a:t>
            </a:r>
            <a:r>
              <a:rPr lang="en-AU" sz="2000" dirty="0"/>
              <a:t>eliminate chemical contamination</a:t>
            </a:r>
          </a:p>
          <a:p>
            <a:endParaRPr lang="en-AU" dirty="0"/>
          </a:p>
        </p:txBody>
      </p:sp>
      <p:sp>
        <p:nvSpPr>
          <p:cNvPr id="2" name="Title 1"/>
          <p:cNvSpPr>
            <a:spLocks noGrp="1"/>
          </p:cNvSpPr>
          <p:nvPr>
            <p:ph type="title"/>
          </p:nvPr>
        </p:nvSpPr>
        <p:spPr/>
        <p:txBody>
          <a:bodyPr/>
          <a:lstStyle/>
          <a:p>
            <a:pPr algn="ctr"/>
            <a:r>
              <a:rPr lang="en-AU" dirty="0"/>
              <a:t>Hand </a:t>
            </a:r>
            <a:r>
              <a:rPr lang="en-AU" dirty="0" smtClean="0"/>
              <a:t>Hygiene</a:t>
            </a:r>
            <a:endParaRPr lang="en-AU" dirty="0"/>
          </a:p>
        </p:txBody>
      </p:sp>
    </p:spTree>
    <p:extLst>
      <p:ext uri="{BB962C8B-B14F-4D97-AF65-F5344CB8AC3E}">
        <p14:creationId xmlns:p14="http://schemas.microsoft.com/office/powerpoint/2010/main" val="1561143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Is a document that describes the chemical and physical properties of a material</a:t>
            </a:r>
          </a:p>
          <a:p>
            <a:r>
              <a:rPr lang="en-AU" dirty="0" smtClean="0"/>
              <a:t>Provides advice on safe handling and use</a:t>
            </a:r>
          </a:p>
          <a:p>
            <a:r>
              <a:rPr lang="en-AU" dirty="0" smtClean="0"/>
              <a:t>Recognised source of information</a:t>
            </a:r>
          </a:p>
          <a:p>
            <a:r>
              <a:rPr lang="en-AU" dirty="0" smtClean="0"/>
              <a:t>Developed for chemicals or materials that are considered hazardous</a:t>
            </a:r>
          </a:p>
          <a:p>
            <a:r>
              <a:rPr lang="en-AU" dirty="0" smtClean="0"/>
              <a:t>Accessed through the </a:t>
            </a:r>
            <a:r>
              <a:rPr lang="en-AU" dirty="0" err="1" smtClean="0"/>
              <a:t>ChemAlert</a:t>
            </a:r>
            <a:r>
              <a:rPr lang="en-AU" dirty="0"/>
              <a:t> portal </a:t>
            </a:r>
            <a:r>
              <a:rPr lang="en-AU" dirty="0">
                <a:hlinkClick r:id="rId2"/>
              </a:rPr>
              <a:t>https://</a:t>
            </a:r>
            <a:r>
              <a:rPr lang="en-AU" dirty="0" smtClean="0">
                <a:hlinkClick r:id="rId2"/>
              </a:rPr>
              <a:t>chemalert.rmt.com.au/nswhealth/index/index.do</a:t>
            </a:r>
            <a:endParaRPr lang="en-AU" dirty="0" smtClean="0"/>
          </a:p>
          <a:p>
            <a:pPr marL="0" indent="0">
              <a:buNone/>
            </a:pPr>
            <a:endParaRPr lang="en-AU" dirty="0"/>
          </a:p>
        </p:txBody>
      </p:sp>
      <p:sp>
        <p:nvSpPr>
          <p:cNvPr id="3" name="Title 2"/>
          <p:cNvSpPr>
            <a:spLocks noGrp="1"/>
          </p:cNvSpPr>
          <p:nvPr>
            <p:ph type="title"/>
          </p:nvPr>
        </p:nvSpPr>
        <p:spPr>
          <a:xfrm>
            <a:off x="539552" y="260648"/>
            <a:ext cx="7756263" cy="1152128"/>
          </a:xfrm>
        </p:spPr>
        <p:txBody>
          <a:bodyPr/>
          <a:lstStyle/>
          <a:p>
            <a:r>
              <a:rPr lang="en-AU" dirty="0" smtClean="0"/>
              <a:t>Material Safety </a:t>
            </a:r>
            <a:r>
              <a:rPr lang="en-AU" dirty="0"/>
              <a:t>D</a:t>
            </a:r>
            <a:r>
              <a:rPr lang="en-AU" dirty="0" smtClean="0"/>
              <a:t>ata Sheets</a:t>
            </a:r>
            <a:endParaRPr lang="en-AU" dirty="0"/>
          </a:p>
        </p:txBody>
      </p:sp>
    </p:spTree>
    <p:extLst>
      <p:ext uri="{BB962C8B-B14F-4D97-AF65-F5344CB8AC3E}">
        <p14:creationId xmlns:p14="http://schemas.microsoft.com/office/powerpoint/2010/main" val="2193605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AU" sz="4400" dirty="0" smtClean="0"/>
              <a:t>Staff Surveillance</a:t>
            </a:r>
            <a:endParaRPr lang="en-AU" sz="4400" dirty="0"/>
          </a:p>
        </p:txBody>
      </p:sp>
      <p:sp>
        <p:nvSpPr>
          <p:cNvPr id="4" name="Text Placeholder 3"/>
          <p:cNvSpPr>
            <a:spLocks noGrp="1"/>
          </p:cNvSpPr>
          <p:nvPr>
            <p:ph type="body" sz="half" idx="2"/>
          </p:nvPr>
        </p:nvSpPr>
        <p:spPr/>
        <p:txBody>
          <a:bodyPr/>
          <a:lstStyle/>
          <a:p>
            <a:endParaRPr lang="en-AU" dirty="0"/>
          </a:p>
        </p:txBody>
      </p:sp>
      <p:pic>
        <p:nvPicPr>
          <p:cNvPr id="5128" name="Picture 8" descr="SURVEILLANCE photo surveillance.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750" b="475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61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AU" sz="2000" dirty="0"/>
              <a:t>All individuals involved in the reconstitution, administration, storage , transportation and disposal of waste require staff surveillance by staff health</a:t>
            </a:r>
          </a:p>
          <a:p>
            <a:pPr>
              <a:buFont typeface="Arial" panose="020B0604020202020204" pitchFamily="34" charset="0"/>
              <a:buChar char="•"/>
            </a:pPr>
            <a:r>
              <a:rPr lang="en-AU" sz="2000" dirty="0"/>
              <a:t>Baseline bloods </a:t>
            </a:r>
          </a:p>
          <a:p>
            <a:pPr lvl="2"/>
            <a:r>
              <a:rPr lang="en-AU" sz="2000" b="1" dirty="0"/>
              <a:t>FBC, ESR, UEC, Liver Function Tests, Folate, Vitamin B12 levels</a:t>
            </a:r>
          </a:p>
          <a:p>
            <a:pPr>
              <a:buFont typeface="Arial" panose="020B0604020202020204" pitchFamily="34" charset="0"/>
              <a:buChar char="•"/>
            </a:pPr>
            <a:r>
              <a:rPr lang="en-AU" sz="2000" dirty="0"/>
              <a:t>Repeated on an annual </a:t>
            </a:r>
            <a:r>
              <a:rPr lang="en-AU" sz="2000" dirty="0" smtClean="0"/>
              <a:t>basis</a:t>
            </a:r>
          </a:p>
          <a:p>
            <a:pPr>
              <a:buFont typeface="Arial" panose="020B0604020202020204" pitchFamily="34" charset="0"/>
              <a:buChar char="•"/>
            </a:pPr>
            <a:r>
              <a:rPr lang="en-AU" sz="2000" b="1" dirty="0" smtClean="0">
                <a:solidFill>
                  <a:srgbClr val="FF0000"/>
                </a:solidFill>
              </a:rPr>
              <a:t>Staff log</a:t>
            </a:r>
            <a:endParaRPr lang="en-AU" sz="2000" b="1" dirty="0">
              <a:solidFill>
                <a:srgbClr val="FF0000"/>
              </a:solidFill>
            </a:endParaRPr>
          </a:p>
          <a:p>
            <a:pPr marL="0" indent="0">
              <a:buNone/>
            </a:pPr>
            <a:endParaRPr lang="en-AU" dirty="0"/>
          </a:p>
        </p:txBody>
      </p:sp>
      <p:sp>
        <p:nvSpPr>
          <p:cNvPr id="2" name="Title 1"/>
          <p:cNvSpPr>
            <a:spLocks noGrp="1"/>
          </p:cNvSpPr>
          <p:nvPr>
            <p:ph type="title"/>
          </p:nvPr>
        </p:nvSpPr>
        <p:spPr/>
        <p:txBody>
          <a:bodyPr/>
          <a:lstStyle/>
          <a:p>
            <a:pPr algn="ctr"/>
            <a:r>
              <a:rPr lang="en-AU" dirty="0"/>
              <a:t>Staff </a:t>
            </a:r>
            <a:r>
              <a:rPr lang="en-AU" dirty="0" smtClean="0"/>
              <a:t>Surveillance</a:t>
            </a:r>
            <a:endParaRPr lang="en-AU" dirty="0"/>
          </a:p>
        </p:txBody>
      </p:sp>
    </p:spTree>
    <p:extLst>
      <p:ext uri="{BB962C8B-B14F-4D97-AF65-F5344CB8AC3E}">
        <p14:creationId xmlns:p14="http://schemas.microsoft.com/office/powerpoint/2010/main" val="3815631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R</a:t>
            </a:r>
            <a:r>
              <a:rPr lang="en-AU" dirty="0" smtClean="0"/>
              <a:t>ecognised as a notifiable carcinogenic substance under the OHS Regulation</a:t>
            </a:r>
          </a:p>
          <a:p>
            <a:r>
              <a:rPr lang="en-AU" dirty="0" smtClean="0"/>
              <a:t>Toxic</a:t>
            </a:r>
          </a:p>
          <a:p>
            <a:r>
              <a:rPr lang="en-AU" dirty="0" smtClean="0"/>
              <a:t>When </a:t>
            </a:r>
            <a:r>
              <a:rPr lang="en-AU" dirty="0" err="1" smtClean="0"/>
              <a:t>coverted</a:t>
            </a:r>
            <a:r>
              <a:rPr lang="en-AU" dirty="0" smtClean="0"/>
              <a:t>….very similar to Sulphur Mustard (Mustard Gas) used as a chemical warfare agent </a:t>
            </a:r>
            <a:endParaRPr lang="en-AU" dirty="0"/>
          </a:p>
          <a:p>
            <a:r>
              <a:rPr lang="en-AU" dirty="0" smtClean="0"/>
              <a:t>Vesicant</a:t>
            </a:r>
            <a:endParaRPr lang="en-AU" dirty="0"/>
          </a:p>
        </p:txBody>
      </p:sp>
      <p:sp>
        <p:nvSpPr>
          <p:cNvPr id="3" name="Title 2"/>
          <p:cNvSpPr>
            <a:spLocks noGrp="1"/>
          </p:cNvSpPr>
          <p:nvPr>
            <p:ph type="title"/>
          </p:nvPr>
        </p:nvSpPr>
        <p:spPr/>
        <p:txBody>
          <a:bodyPr/>
          <a:lstStyle/>
          <a:p>
            <a:r>
              <a:rPr lang="en-AU" dirty="0" smtClean="0"/>
              <a:t>Cyclophosphamide</a:t>
            </a:r>
            <a:endParaRPr lang="en-AU" dirty="0"/>
          </a:p>
        </p:txBody>
      </p:sp>
    </p:spTree>
    <p:extLst>
      <p:ext uri="{BB962C8B-B14F-4D97-AF65-F5344CB8AC3E}">
        <p14:creationId xmlns:p14="http://schemas.microsoft.com/office/powerpoint/2010/main" val="2639866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Management of Linen</a:t>
            </a:r>
            <a:endParaRPr lang="en-A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250" y="2758281"/>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www.centurionmp.com/media/20026/Hamper_bagRemoval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751857"/>
            <a:ext cx="299008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38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Manage heavily contaminated linen as a spill</a:t>
            </a:r>
          </a:p>
          <a:p>
            <a:r>
              <a:rPr lang="en-AU" dirty="0" smtClean="0"/>
              <a:t>Attach purple Cytotoxic waste bag to linen skip</a:t>
            </a:r>
          </a:p>
          <a:p>
            <a:r>
              <a:rPr lang="en-AU" dirty="0" smtClean="0"/>
              <a:t>Apply PPE</a:t>
            </a:r>
          </a:p>
          <a:p>
            <a:r>
              <a:rPr lang="en-AU" dirty="0" smtClean="0"/>
              <a:t>Fold linen to encapsulate &amp; reduce </a:t>
            </a:r>
            <a:r>
              <a:rPr lang="en-AU" dirty="0" err="1" smtClean="0"/>
              <a:t>aerolisation</a:t>
            </a:r>
            <a:endParaRPr lang="en-AU" dirty="0" smtClean="0"/>
          </a:p>
          <a:p>
            <a:r>
              <a:rPr lang="en-AU" dirty="0" smtClean="0"/>
              <a:t>Place directly into purple cytotoxic bag</a:t>
            </a:r>
          </a:p>
          <a:p>
            <a:r>
              <a:rPr lang="en-AU" dirty="0" smtClean="0"/>
              <a:t>Discard outer gloves into purple bag and tie off</a:t>
            </a:r>
          </a:p>
          <a:p>
            <a:r>
              <a:rPr lang="en-AU" dirty="0" smtClean="0"/>
              <a:t>Place purple cytotoxic bag in cytotoxic waste bin for collection</a:t>
            </a:r>
          </a:p>
          <a:p>
            <a:endParaRPr lang="en-AU" dirty="0" smtClean="0"/>
          </a:p>
          <a:p>
            <a:endParaRPr lang="en-AU" dirty="0"/>
          </a:p>
        </p:txBody>
      </p:sp>
      <p:sp>
        <p:nvSpPr>
          <p:cNvPr id="3" name="Title 2"/>
          <p:cNvSpPr>
            <a:spLocks noGrp="1"/>
          </p:cNvSpPr>
          <p:nvPr>
            <p:ph type="title"/>
          </p:nvPr>
        </p:nvSpPr>
        <p:spPr/>
        <p:txBody>
          <a:bodyPr/>
          <a:lstStyle/>
          <a:p>
            <a:r>
              <a:rPr lang="en-AU" dirty="0" smtClean="0"/>
              <a:t>Heavy Contamination</a:t>
            </a:r>
            <a:endParaRPr lang="en-AU" dirty="0"/>
          </a:p>
        </p:txBody>
      </p:sp>
    </p:spTree>
    <p:extLst>
      <p:ext uri="{BB962C8B-B14F-4D97-AF65-F5344CB8AC3E}">
        <p14:creationId xmlns:p14="http://schemas.microsoft.com/office/powerpoint/2010/main" val="45261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Considered less than 5mls</a:t>
            </a:r>
          </a:p>
          <a:p>
            <a:r>
              <a:rPr lang="en-AU" dirty="0" smtClean="0"/>
              <a:t>Apply PPE</a:t>
            </a:r>
          </a:p>
          <a:p>
            <a:r>
              <a:rPr lang="en-AU" dirty="0"/>
              <a:t>Fold linen to encapsulate </a:t>
            </a:r>
            <a:r>
              <a:rPr lang="en-AU" dirty="0" smtClean="0"/>
              <a:t>&amp;reduce </a:t>
            </a:r>
            <a:r>
              <a:rPr lang="en-AU" dirty="0" err="1" smtClean="0"/>
              <a:t>aerolisation</a:t>
            </a:r>
            <a:endParaRPr lang="en-AU" dirty="0" smtClean="0"/>
          </a:p>
          <a:p>
            <a:r>
              <a:rPr lang="en-AU" dirty="0" smtClean="0"/>
              <a:t>Place linen directly into the linen skip</a:t>
            </a:r>
          </a:p>
          <a:p>
            <a:r>
              <a:rPr lang="en-AU" dirty="0" smtClean="0"/>
              <a:t>Tie bag off immediately</a:t>
            </a:r>
          </a:p>
          <a:p>
            <a:r>
              <a:rPr lang="en-AU" dirty="0" smtClean="0"/>
              <a:t>Place in linen collection area for collection and laundering</a:t>
            </a:r>
          </a:p>
          <a:p>
            <a:r>
              <a:rPr lang="en-AU" dirty="0" smtClean="0"/>
              <a:t>If unsure of volume of contamination follow the heavily soiled procedure</a:t>
            </a:r>
            <a:endParaRPr lang="en-AU" dirty="0"/>
          </a:p>
        </p:txBody>
      </p:sp>
      <p:sp>
        <p:nvSpPr>
          <p:cNvPr id="3" name="Title 2"/>
          <p:cNvSpPr>
            <a:spLocks noGrp="1"/>
          </p:cNvSpPr>
          <p:nvPr>
            <p:ph type="title"/>
          </p:nvPr>
        </p:nvSpPr>
        <p:spPr/>
        <p:txBody>
          <a:bodyPr/>
          <a:lstStyle/>
          <a:p>
            <a:r>
              <a:rPr lang="en-AU" dirty="0" smtClean="0"/>
              <a:t>Light Contamination</a:t>
            </a:r>
            <a:endParaRPr lang="en-AU" dirty="0"/>
          </a:p>
        </p:txBody>
      </p:sp>
    </p:spTree>
    <p:extLst>
      <p:ext uri="{BB962C8B-B14F-4D97-AF65-F5344CB8AC3E}">
        <p14:creationId xmlns:p14="http://schemas.microsoft.com/office/powerpoint/2010/main" val="44544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731" y="188641"/>
            <a:ext cx="7767021" cy="792088"/>
          </a:xfrm>
        </p:spPr>
        <p:txBody>
          <a:bodyPr/>
          <a:lstStyle/>
          <a:p>
            <a:r>
              <a:rPr lang="en-AU" dirty="0" smtClean="0"/>
              <a:t>PRINCIPLES OF CYTOTOXIC MEDICATION ADMINISTRATION</a:t>
            </a:r>
            <a:endParaRPr lang="en-AU" dirty="0"/>
          </a:p>
        </p:txBody>
      </p:sp>
      <p:sp>
        <p:nvSpPr>
          <p:cNvPr id="4" name="Text Placeholder 3"/>
          <p:cNvSpPr>
            <a:spLocks noGrp="1"/>
          </p:cNvSpPr>
          <p:nvPr>
            <p:ph type="body" sz="half" idx="2"/>
          </p:nvPr>
        </p:nvSpPr>
        <p:spPr/>
        <p:txBody>
          <a:bodyPr/>
          <a:lstStyle/>
          <a:p>
            <a:endParaRPr lang="en-AU" dirty="0"/>
          </a:p>
        </p:txBody>
      </p:sp>
      <p:pic>
        <p:nvPicPr>
          <p:cNvPr id="1028" name="Picture 4" descr="http://clearpanicaway.com/wp-content/uploads/anxiety-medications-300x1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718255"/>
            <a:ext cx="2857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learpanicaway.com/wp-content/uploads/anxiety-medications-300x194.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7127" r="7127"/>
          <a:stretch>
            <a:fillRect/>
          </a:stretch>
        </p:blipFill>
        <p:spPr bwMode="auto">
          <a:xfrm>
            <a:off x="2171700" y="1430338"/>
            <a:ext cx="4772025" cy="359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153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Management of Body </a:t>
            </a:r>
            <a:r>
              <a:rPr lang="en-AU" dirty="0"/>
              <a:t>W</a:t>
            </a:r>
            <a:r>
              <a:rPr lang="en-AU" dirty="0" smtClean="0"/>
              <a:t>aste</a:t>
            </a:r>
            <a:endParaRPr lang="en-AU" dirty="0"/>
          </a:p>
        </p:txBody>
      </p:sp>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028133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31" y="5733256"/>
            <a:ext cx="7767021" cy="1008112"/>
          </a:xfrm>
        </p:spPr>
        <p:txBody>
          <a:bodyPr/>
          <a:lstStyle/>
          <a:p>
            <a:r>
              <a:rPr lang="en-AU" sz="5400" dirty="0" smtClean="0"/>
              <a:t>Cytotoxic Waste Bins</a:t>
            </a:r>
            <a:endParaRPr lang="en-AU" sz="5400" dirty="0"/>
          </a:p>
        </p:txBody>
      </p:sp>
      <p:pic>
        <p:nvPicPr>
          <p:cNvPr id="6150" name="Picture 6" descr="https://www.paramountbrowns.com.au/assets/Uploads/_resampled/PaddedImage362260FFFFFF-Wheelbin240purplesmall2.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8782" r="18782"/>
          <a:stretch>
            <a:fillRect/>
          </a:stretch>
        </p:blipFill>
        <p:spPr bwMode="auto">
          <a:xfrm>
            <a:off x="2141538" y="325439"/>
            <a:ext cx="4772025" cy="533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642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AU" sz="2000" dirty="0"/>
              <a:t>Body fluids include, urine, faeces and vomitus and are considered contaminated up to </a:t>
            </a:r>
            <a:r>
              <a:rPr lang="en-AU" sz="2000" b="1" dirty="0"/>
              <a:t>7 days </a:t>
            </a:r>
            <a:r>
              <a:rPr lang="en-AU" sz="2000" dirty="0"/>
              <a:t>from the LAST cytotoxic </a:t>
            </a:r>
            <a:r>
              <a:rPr lang="en-AU" sz="2000" dirty="0" smtClean="0"/>
              <a:t>administration</a:t>
            </a:r>
          </a:p>
          <a:p>
            <a:pPr>
              <a:buFont typeface="Arial" panose="020B0604020202020204" pitchFamily="34" charset="0"/>
              <a:buChar char="•"/>
            </a:pPr>
            <a:r>
              <a:rPr lang="en-AU" sz="2000" dirty="0" smtClean="0"/>
              <a:t>Body fluids can be disposed of in the normal sewage system</a:t>
            </a:r>
            <a:endParaRPr lang="en-AU" sz="2000" dirty="0"/>
          </a:p>
          <a:p>
            <a:pPr>
              <a:buFont typeface="Arial" panose="020B0604020202020204" pitchFamily="34" charset="0"/>
              <a:buChar char="•"/>
            </a:pPr>
            <a:r>
              <a:rPr lang="en-AU" sz="2000" dirty="0" smtClean="0"/>
              <a:t>Single </a:t>
            </a:r>
            <a:r>
              <a:rPr lang="en-AU" sz="2000" dirty="0"/>
              <a:t>room allocation with ensuite where possible. If using communal bathroom facilities, patients need to be instructed </a:t>
            </a:r>
            <a:r>
              <a:rPr lang="en-AU" sz="2000" dirty="0" smtClean="0"/>
              <a:t>to perform a full single </a:t>
            </a:r>
            <a:r>
              <a:rPr lang="en-AU" sz="2000" dirty="0"/>
              <a:t>flush after </a:t>
            </a:r>
            <a:r>
              <a:rPr lang="en-AU" sz="2000" dirty="0" smtClean="0"/>
              <a:t>use, </a:t>
            </a:r>
            <a:r>
              <a:rPr lang="en-AU" sz="2000" dirty="0"/>
              <a:t>and report any splashes to staff </a:t>
            </a:r>
            <a:r>
              <a:rPr lang="en-AU" sz="2000" dirty="0" smtClean="0"/>
              <a:t>immediately.</a:t>
            </a:r>
            <a:endParaRPr lang="en-AU" sz="2000" dirty="0"/>
          </a:p>
          <a:p>
            <a:endParaRPr lang="en-AU" dirty="0"/>
          </a:p>
        </p:txBody>
      </p:sp>
      <p:sp>
        <p:nvSpPr>
          <p:cNvPr id="2" name="Title 1"/>
          <p:cNvSpPr>
            <a:spLocks noGrp="1"/>
          </p:cNvSpPr>
          <p:nvPr>
            <p:ph type="title"/>
          </p:nvPr>
        </p:nvSpPr>
        <p:spPr/>
        <p:txBody>
          <a:bodyPr/>
          <a:lstStyle/>
          <a:p>
            <a:pPr algn="ctr"/>
            <a:r>
              <a:rPr lang="en-AU" dirty="0"/>
              <a:t>Managing of cytotoxic body fluids</a:t>
            </a:r>
          </a:p>
        </p:txBody>
      </p:sp>
    </p:spTree>
    <p:extLst>
      <p:ext uri="{BB962C8B-B14F-4D97-AF65-F5344CB8AC3E}">
        <p14:creationId xmlns:p14="http://schemas.microsoft.com/office/powerpoint/2010/main" val="675452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AU" sz="2000" dirty="0"/>
              <a:t>Communicate with other staff about required </a:t>
            </a:r>
            <a:r>
              <a:rPr lang="en-AU" sz="2000" dirty="0" smtClean="0"/>
              <a:t>precautions</a:t>
            </a:r>
          </a:p>
          <a:p>
            <a:pPr lvl="2">
              <a:buFont typeface="Arial" panose="020B0604020202020204" pitchFamily="34" charset="0"/>
              <a:buChar char="•"/>
            </a:pPr>
            <a:r>
              <a:rPr lang="en-AU" sz="2000" b="1" dirty="0" smtClean="0"/>
              <a:t>Clinical Bedside </a:t>
            </a:r>
            <a:r>
              <a:rPr lang="en-AU" b="1" dirty="0"/>
              <a:t>H</a:t>
            </a:r>
            <a:r>
              <a:rPr lang="en-AU" sz="2000" b="1" dirty="0" smtClean="0"/>
              <a:t>andover</a:t>
            </a:r>
            <a:endParaRPr lang="en-AU" sz="2000" b="1" dirty="0"/>
          </a:p>
          <a:p>
            <a:pPr>
              <a:buFont typeface="Arial" panose="020B0604020202020204" pitchFamily="34" charset="0"/>
              <a:buChar char="•"/>
            </a:pPr>
            <a:r>
              <a:rPr lang="en-AU" sz="2000" dirty="0"/>
              <a:t>The Cytotoxic Drug Precautions Alert</a:t>
            </a:r>
          </a:p>
          <a:p>
            <a:pPr>
              <a:buFont typeface="Arial" panose="020B0604020202020204" pitchFamily="34" charset="0"/>
              <a:buChar char="•"/>
            </a:pPr>
            <a:r>
              <a:rPr lang="en-AU" sz="2000" dirty="0" smtClean="0"/>
              <a:t>Wear </a:t>
            </a:r>
            <a:r>
              <a:rPr lang="en-AU" sz="2000" dirty="0"/>
              <a:t>your PPE</a:t>
            </a:r>
          </a:p>
          <a:p>
            <a:pPr>
              <a:buFont typeface="Arial" panose="020B0604020202020204" pitchFamily="34" charset="0"/>
              <a:buChar char="•"/>
            </a:pPr>
            <a:r>
              <a:rPr lang="en-AU" sz="2000" dirty="0"/>
              <a:t>Use closed and heated pan devices</a:t>
            </a:r>
          </a:p>
          <a:p>
            <a:pPr>
              <a:buFont typeface="Arial" panose="020B0604020202020204" pitchFamily="34" charset="0"/>
              <a:buChar char="•"/>
            </a:pPr>
            <a:r>
              <a:rPr lang="en-AU" sz="2000" dirty="0"/>
              <a:t>Closed urinary devices should be considered carefully, and on an individual basis to manage the incontinent patient receiving cytotoxic </a:t>
            </a:r>
            <a:r>
              <a:rPr lang="en-AU" sz="2000" dirty="0" smtClean="0"/>
              <a:t>mediation</a:t>
            </a:r>
          </a:p>
          <a:p>
            <a:pPr>
              <a:buFont typeface="Arial" panose="020B0604020202020204" pitchFamily="34" charset="0"/>
              <a:buChar char="•"/>
            </a:pPr>
            <a:r>
              <a:rPr lang="en-AU" sz="2000" dirty="0" smtClean="0"/>
              <a:t>Delivery of a Cytotoxic medication is not a sufficient clinical reason for the insertion of an IDC</a:t>
            </a:r>
            <a:endParaRPr lang="en-AU" sz="2000" dirty="0"/>
          </a:p>
          <a:p>
            <a:pPr>
              <a:buFont typeface="Arial" panose="020B0604020202020204" pitchFamily="34" charset="0"/>
              <a:buChar char="•"/>
            </a:pPr>
            <a:endParaRPr lang="en-AU" sz="2000" dirty="0"/>
          </a:p>
        </p:txBody>
      </p:sp>
      <p:sp>
        <p:nvSpPr>
          <p:cNvPr id="2" name="Title 1"/>
          <p:cNvSpPr>
            <a:spLocks noGrp="1"/>
          </p:cNvSpPr>
          <p:nvPr>
            <p:ph type="title"/>
          </p:nvPr>
        </p:nvSpPr>
        <p:spPr/>
        <p:txBody>
          <a:bodyPr/>
          <a:lstStyle/>
          <a:p>
            <a:pPr algn="ctr"/>
            <a:r>
              <a:rPr lang="en-AU" dirty="0"/>
              <a:t>Managing of cytotoxic body fluids</a:t>
            </a:r>
          </a:p>
        </p:txBody>
      </p:sp>
    </p:spTree>
    <p:extLst>
      <p:ext uri="{BB962C8B-B14F-4D97-AF65-F5344CB8AC3E}">
        <p14:creationId xmlns:p14="http://schemas.microsoft.com/office/powerpoint/2010/main" val="998332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AU" b="0" dirty="0"/>
          </a:p>
          <a:p>
            <a:pPr>
              <a:buFont typeface="Arial" panose="020B0604020202020204" pitchFamily="34" charset="0"/>
              <a:buChar char="•"/>
            </a:pPr>
            <a:r>
              <a:rPr lang="en-AU" sz="2000" dirty="0"/>
              <a:t>Where urine or faeces collection is required (fluid balance chart, pathology, urine analysis) and patient able to use a toilet a urine hat must be used for collection. </a:t>
            </a:r>
          </a:p>
          <a:p>
            <a:pPr>
              <a:buFont typeface="Arial" panose="020B0604020202020204" pitchFamily="34" charset="0"/>
              <a:buChar char="•"/>
            </a:pPr>
            <a:r>
              <a:rPr lang="en-AU" sz="2000" dirty="0"/>
              <a:t>Correctly label the urine hat with the patients name</a:t>
            </a:r>
          </a:p>
          <a:p>
            <a:pPr>
              <a:buFont typeface="Arial" panose="020B0604020202020204" pitchFamily="34" charset="0"/>
              <a:buChar char="•"/>
            </a:pPr>
            <a:r>
              <a:rPr lang="en-AU" sz="2000" dirty="0"/>
              <a:t>Urine hats a single patient use only and must remain in the patients own  toilet</a:t>
            </a:r>
          </a:p>
          <a:p>
            <a:pPr>
              <a:buFont typeface="Arial" panose="020B0604020202020204" pitchFamily="34" charset="0"/>
              <a:buChar char="•"/>
            </a:pPr>
            <a:r>
              <a:rPr lang="en-AU" sz="2000" dirty="0"/>
              <a:t>If output requires measurement, the patient must be accommodated in as single room</a:t>
            </a:r>
          </a:p>
          <a:p>
            <a:pPr>
              <a:buFont typeface="Arial" panose="020B0604020202020204" pitchFamily="34" charset="0"/>
              <a:buChar char="•"/>
            </a:pPr>
            <a:r>
              <a:rPr lang="en-AU" sz="2000" dirty="0"/>
              <a:t>Patient needs to inform staff when it has been used </a:t>
            </a:r>
          </a:p>
          <a:p>
            <a:pPr>
              <a:buFont typeface="Arial" panose="020B0604020202020204" pitchFamily="34" charset="0"/>
              <a:buChar char="•"/>
            </a:pPr>
            <a:r>
              <a:rPr lang="en-AU" sz="2000" dirty="0"/>
              <a:t>Any specimens collected and forwarded for testing  must be labelled “contaminated with cytotoxics”</a:t>
            </a:r>
          </a:p>
          <a:p>
            <a:pPr>
              <a:buFont typeface="Arial" panose="020B0604020202020204" pitchFamily="34" charset="0"/>
              <a:buChar char="•"/>
            </a:pPr>
            <a:endParaRPr lang="en-AU" sz="2000" dirty="0"/>
          </a:p>
        </p:txBody>
      </p:sp>
      <p:sp>
        <p:nvSpPr>
          <p:cNvPr id="2" name="Title 1"/>
          <p:cNvSpPr>
            <a:spLocks noGrp="1"/>
          </p:cNvSpPr>
          <p:nvPr>
            <p:ph type="title"/>
          </p:nvPr>
        </p:nvSpPr>
        <p:spPr>
          <a:xfrm>
            <a:off x="822960" y="404664"/>
            <a:ext cx="7520940" cy="1008112"/>
          </a:xfrm>
        </p:spPr>
        <p:txBody>
          <a:bodyPr/>
          <a:lstStyle/>
          <a:p>
            <a:pPr algn="ctr"/>
            <a:r>
              <a:rPr lang="en-AU" dirty="0" smtClean="0"/>
              <a:t>Monitoring Patients Output</a:t>
            </a:r>
            <a:endParaRPr lang="en-AU" dirty="0"/>
          </a:p>
        </p:txBody>
      </p:sp>
    </p:spTree>
    <p:extLst>
      <p:ext uri="{BB962C8B-B14F-4D97-AF65-F5344CB8AC3E}">
        <p14:creationId xmlns:p14="http://schemas.microsoft.com/office/powerpoint/2010/main" val="462492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AU" sz="2000" dirty="0"/>
              <a:t>Apply PPE</a:t>
            </a:r>
          </a:p>
          <a:p>
            <a:pPr>
              <a:buFont typeface="Arial" panose="020B0604020202020204" pitchFamily="34" charset="0"/>
              <a:buChar char="•"/>
            </a:pPr>
            <a:r>
              <a:rPr lang="en-AU" sz="2000" dirty="0"/>
              <a:t>Empty contents into toilet and return urine hat into original position</a:t>
            </a:r>
          </a:p>
          <a:p>
            <a:pPr>
              <a:buFont typeface="Arial" panose="020B0604020202020204" pitchFamily="34" charset="0"/>
              <a:buChar char="•"/>
            </a:pPr>
            <a:r>
              <a:rPr lang="en-AU" sz="2000" dirty="0"/>
              <a:t>Be sure to empty the contents in the direction away from you</a:t>
            </a:r>
          </a:p>
          <a:p>
            <a:pPr>
              <a:buFont typeface="Arial" panose="020B0604020202020204" pitchFamily="34" charset="0"/>
              <a:buChar char="•"/>
            </a:pPr>
            <a:r>
              <a:rPr lang="en-AU" sz="2000" dirty="0" smtClean="0"/>
              <a:t>Return the urine hat to the original position and perform a full single flush</a:t>
            </a:r>
          </a:p>
          <a:p>
            <a:pPr>
              <a:buFont typeface="Arial" panose="020B0604020202020204" pitchFamily="34" charset="0"/>
              <a:buChar char="•"/>
            </a:pPr>
            <a:r>
              <a:rPr lang="en-AU" sz="2000" dirty="0" smtClean="0"/>
              <a:t>Tilt the urine hat away from you and perform a second full flush before returning to normal position</a:t>
            </a:r>
            <a:endParaRPr lang="en-AU" sz="2000" dirty="0"/>
          </a:p>
          <a:p>
            <a:pPr>
              <a:buFont typeface="Arial" panose="020B0604020202020204" pitchFamily="34" charset="0"/>
              <a:buChar char="•"/>
            </a:pPr>
            <a:r>
              <a:rPr lang="en-AU" sz="2000" dirty="0"/>
              <a:t>Any splashes need to be cleansed with neutral detergent and a disposable cloth</a:t>
            </a:r>
          </a:p>
          <a:p>
            <a:pPr>
              <a:buFont typeface="Arial" panose="020B0604020202020204" pitchFamily="34" charset="0"/>
              <a:buChar char="•"/>
            </a:pPr>
            <a:r>
              <a:rPr lang="en-AU" sz="2000" dirty="0"/>
              <a:t>Remember 5 moments of hand hygiene, soap and water is required with cytotoxics</a:t>
            </a:r>
          </a:p>
          <a:p>
            <a:pPr>
              <a:buFont typeface="Arial" panose="020B0604020202020204" pitchFamily="34" charset="0"/>
              <a:buChar char="•"/>
            </a:pPr>
            <a:r>
              <a:rPr lang="en-AU" sz="2000" dirty="0"/>
              <a:t>Discard the urine hat in the cytotoxic waste bin when precaution time has ended or measurement is no longer required</a:t>
            </a:r>
          </a:p>
          <a:p>
            <a:pPr>
              <a:buFont typeface="Arial" panose="020B0604020202020204" pitchFamily="34" charset="0"/>
              <a:buChar char="•"/>
            </a:pPr>
            <a:endParaRPr lang="en-AU" sz="2000" dirty="0"/>
          </a:p>
          <a:p>
            <a:pPr>
              <a:buFont typeface="Arial" panose="020B0604020202020204" pitchFamily="34" charset="0"/>
              <a:buChar char="•"/>
            </a:pPr>
            <a:endParaRPr lang="en-AU" dirty="0"/>
          </a:p>
        </p:txBody>
      </p:sp>
      <p:sp>
        <p:nvSpPr>
          <p:cNvPr id="2" name="Title 1"/>
          <p:cNvSpPr>
            <a:spLocks noGrp="1"/>
          </p:cNvSpPr>
          <p:nvPr>
            <p:ph type="title"/>
          </p:nvPr>
        </p:nvSpPr>
        <p:spPr/>
        <p:txBody>
          <a:bodyPr/>
          <a:lstStyle/>
          <a:p>
            <a:pPr algn="ctr"/>
            <a:r>
              <a:rPr lang="en-AU" dirty="0"/>
              <a:t>Cleaning of the urine hat</a:t>
            </a:r>
          </a:p>
        </p:txBody>
      </p:sp>
    </p:spTree>
    <p:extLst>
      <p:ext uri="{BB962C8B-B14F-4D97-AF65-F5344CB8AC3E}">
        <p14:creationId xmlns:p14="http://schemas.microsoft.com/office/powerpoint/2010/main" val="1638294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31" y="5661248"/>
            <a:ext cx="7767021" cy="936104"/>
          </a:xfrm>
        </p:spPr>
        <p:txBody>
          <a:bodyPr/>
          <a:lstStyle/>
          <a:p>
            <a:r>
              <a:rPr lang="en-AU" sz="5400" dirty="0" smtClean="0"/>
              <a:t>Oral Administration</a:t>
            </a:r>
            <a:endParaRPr lang="en-AU" sz="5400" dirty="0"/>
          </a:p>
        </p:txBody>
      </p:sp>
      <p:pic>
        <p:nvPicPr>
          <p:cNvPr id="7170" name="Picture 2" descr="https://www.nursingtimes.net/pictures/2000x2000fit/6/9/8/1247698_drug_pill_tablet__4_.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370" r="16370"/>
          <a:stretch>
            <a:fillRect/>
          </a:stretch>
        </p:blipFill>
        <p:spPr bwMode="auto">
          <a:xfrm>
            <a:off x="2144713" y="665163"/>
            <a:ext cx="4772025" cy="471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872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smtClean="0"/>
              <a:t>Only to be administered by accredited staff</a:t>
            </a:r>
          </a:p>
          <a:p>
            <a:r>
              <a:rPr lang="en-AU" dirty="0" smtClean="0"/>
              <a:t>No touch technique to be performed</a:t>
            </a:r>
          </a:p>
          <a:p>
            <a:r>
              <a:rPr lang="en-AU" dirty="0" smtClean="0"/>
              <a:t>Tablets or capsules must not be manipulated</a:t>
            </a:r>
          </a:p>
          <a:p>
            <a:r>
              <a:rPr lang="en-AU" dirty="0" smtClean="0"/>
              <a:t>Independent double check</a:t>
            </a:r>
          </a:p>
          <a:p>
            <a:r>
              <a:rPr lang="en-AU" dirty="0" smtClean="0"/>
              <a:t>Dispose of medication cup in cytotoxic waste receptacle</a:t>
            </a:r>
          </a:p>
          <a:p>
            <a:r>
              <a:rPr lang="en-AU" dirty="0"/>
              <a:t>Exposure from body fluid is considered very low due to the small amount of body fluid, short duration of exposure, low risk of significant ingestion/inhalation/absorption</a:t>
            </a:r>
          </a:p>
          <a:p>
            <a:endParaRPr lang="en-AU" dirty="0" smtClean="0"/>
          </a:p>
          <a:p>
            <a:pPr marL="0" indent="0">
              <a:buNone/>
            </a:pPr>
            <a:endParaRPr lang="en-AU" dirty="0" smtClean="0"/>
          </a:p>
          <a:p>
            <a:endParaRPr lang="en-AU" dirty="0"/>
          </a:p>
        </p:txBody>
      </p:sp>
      <p:sp>
        <p:nvSpPr>
          <p:cNvPr id="3" name="Title 2"/>
          <p:cNvSpPr>
            <a:spLocks noGrp="1"/>
          </p:cNvSpPr>
          <p:nvPr>
            <p:ph type="title"/>
          </p:nvPr>
        </p:nvSpPr>
        <p:spPr/>
        <p:txBody>
          <a:bodyPr/>
          <a:lstStyle/>
          <a:p>
            <a:r>
              <a:rPr lang="en-AU" dirty="0" smtClean="0"/>
              <a:t>Oral Administration</a:t>
            </a:r>
            <a:endParaRPr lang="en-AU" dirty="0"/>
          </a:p>
        </p:txBody>
      </p:sp>
    </p:spTree>
    <p:extLst>
      <p:ext uri="{BB962C8B-B14F-4D97-AF65-F5344CB8AC3E}">
        <p14:creationId xmlns:p14="http://schemas.microsoft.com/office/powerpoint/2010/main" val="987027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Utilise the pharmacist</a:t>
            </a:r>
          </a:p>
          <a:p>
            <a:r>
              <a:rPr lang="en-AU" dirty="0" smtClean="0"/>
              <a:t>Expected side effects</a:t>
            </a:r>
          </a:p>
          <a:p>
            <a:r>
              <a:rPr lang="en-AU" dirty="0" smtClean="0"/>
              <a:t>Method of administration</a:t>
            </a:r>
          </a:p>
          <a:p>
            <a:r>
              <a:rPr lang="en-AU" dirty="0" smtClean="0"/>
              <a:t>Precautions</a:t>
            </a:r>
          </a:p>
          <a:p>
            <a:r>
              <a:rPr lang="en-AU" dirty="0" smtClean="0"/>
              <a:t>Secure home storage</a:t>
            </a:r>
          </a:p>
          <a:p>
            <a:r>
              <a:rPr lang="en-AU" dirty="0" smtClean="0"/>
              <a:t>Disposal of waste</a:t>
            </a:r>
          </a:p>
          <a:p>
            <a:r>
              <a:rPr lang="en-AU" dirty="0" smtClean="0"/>
              <a:t>Linen Management </a:t>
            </a:r>
            <a:endParaRPr lang="en-AU" dirty="0"/>
          </a:p>
        </p:txBody>
      </p:sp>
      <p:sp>
        <p:nvSpPr>
          <p:cNvPr id="3" name="Title 2"/>
          <p:cNvSpPr>
            <a:spLocks noGrp="1"/>
          </p:cNvSpPr>
          <p:nvPr>
            <p:ph type="title"/>
          </p:nvPr>
        </p:nvSpPr>
        <p:spPr/>
        <p:txBody>
          <a:bodyPr/>
          <a:lstStyle/>
          <a:p>
            <a:r>
              <a:rPr lang="en-AU" dirty="0" smtClean="0"/>
              <a:t>Talk to your Patient</a:t>
            </a:r>
            <a:endParaRPr lang="en-AU" dirty="0"/>
          </a:p>
        </p:txBody>
      </p:sp>
    </p:spTree>
    <p:extLst>
      <p:ext uri="{BB962C8B-B14F-4D97-AF65-F5344CB8AC3E}">
        <p14:creationId xmlns:p14="http://schemas.microsoft.com/office/powerpoint/2010/main" val="2430707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31" y="5661248"/>
            <a:ext cx="7767021" cy="1080120"/>
          </a:xfrm>
        </p:spPr>
        <p:txBody>
          <a:bodyPr/>
          <a:lstStyle/>
          <a:p>
            <a:r>
              <a:rPr lang="en-AU" sz="5400" dirty="0" smtClean="0"/>
              <a:t>Topical Administration</a:t>
            </a:r>
            <a:endParaRPr lang="en-AU" sz="5400" dirty="0"/>
          </a:p>
        </p:txBody>
      </p:sp>
      <p:pic>
        <p:nvPicPr>
          <p:cNvPr id="8194" name="Picture 2" descr="http://previews.123rf.com/images/cole123rf/cole123rf0711/cole123rf071100133/2159915-white-tube-with-ointment-or-cream-coming-out-room-for-copyspace--Stock-Photo.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565" r="15565"/>
          <a:stretch>
            <a:fillRect/>
          </a:stretch>
        </p:blipFill>
        <p:spPr bwMode="auto">
          <a:xfrm>
            <a:off x="2147888" y="665163"/>
            <a:ext cx="4772025" cy="463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6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5400" dirty="0" smtClean="0"/>
              <a:t>Is it </a:t>
            </a:r>
            <a:r>
              <a:rPr lang="en-AU" sz="6000" dirty="0" smtClean="0"/>
              <a:t>different</a:t>
            </a:r>
            <a:r>
              <a:rPr lang="en-AU" sz="5400" dirty="0" smtClean="0"/>
              <a:t>?</a:t>
            </a:r>
            <a:endParaRPr lang="en-AU" sz="5400" dirty="0"/>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90383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Any other presentations of Cytotoxic medications need to refer to Cytotoxic Parenteral Safety Precautions</a:t>
            </a:r>
          </a:p>
          <a:p>
            <a:r>
              <a:rPr lang="en-AU" dirty="0" smtClean="0"/>
              <a:t>Only to be administered by accredited staff</a:t>
            </a:r>
          </a:p>
          <a:p>
            <a:r>
              <a:rPr lang="en-AU" dirty="0" smtClean="0"/>
              <a:t>Cytotoxic waste and linen bins are available</a:t>
            </a:r>
          </a:p>
          <a:p>
            <a:r>
              <a:rPr lang="en-AU" dirty="0" smtClean="0"/>
              <a:t>Spill kit is accessible and in date</a:t>
            </a:r>
          </a:p>
          <a:p>
            <a:endParaRPr lang="en-AU" dirty="0" smtClean="0"/>
          </a:p>
          <a:p>
            <a:endParaRPr lang="en-AU" dirty="0" smtClean="0"/>
          </a:p>
          <a:p>
            <a:endParaRPr lang="en-AU" dirty="0"/>
          </a:p>
        </p:txBody>
      </p:sp>
      <p:sp>
        <p:nvSpPr>
          <p:cNvPr id="3" name="Title 2"/>
          <p:cNvSpPr>
            <a:spLocks noGrp="1"/>
          </p:cNvSpPr>
          <p:nvPr>
            <p:ph type="title"/>
          </p:nvPr>
        </p:nvSpPr>
        <p:spPr>
          <a:xfrm>
            <a:off x="688490" y="188640"/>
            <a:ext cx="7756263" cy="1435766"/>
          </a:xfrm>
        </p:spPr>
        <p:txBody>
          <a:bodyPr/>
          <a:lstStyle/>
          <a:p>
            <a:r>
              <a:rPr lang="en-AU" dirty="0" smtClean="0"/>
              <a:t>Cream, Ointments &amp; Eye drops</a:t>
            </a:r>
            <a:endParaRPr lang="en-AU" dirty="0"/>
          </a:p>
        </p:txBody>
      </p:sp>
    </p:spTree>
    <p:extLst>
      <p:ext uri="{BB962C8B-B14F-4D97-AF65-F5344CB8AC3E}">
        <p14:creationId xmlns:p14="http://schemas.microsoft.com/office/powerpoint/2010/main" val="2569165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Use PPE</a:t>
            </a:r>
          </a:p>
          <a:p>
            <a:r>
              <a:rPr lang="en-AU" dirty="0" smtClean="0"/>
              <a:t>Clean the area of application with normal saline to remove old medication and any surface contamination</a:t>
            </a:r>
          </a:p>
          <a:p>
            <a:r>
              <a:rPr lang="en-AU" dirty="0" smtClean="0"/>
              <a:t>Use a clean disposal spatula for each time the cream or ointment is accessed</a:t>
            </a:r>
          </a:p>
          <a:p>
            <a:r>
              <a:rPr lang="en-AU" dirty="0" smtClean="0"/>
              <a:t>Dispose spatulas/excess medication in cytotoxic waste bin</a:t>
            </a:r>
          </a:p>
          <a:p>
            <a:r>
              <a:rPr lang="en-AU" dirty="0" smtClean="0"/>
              <a:t>Record administration in personal log</a:t>
            </a:r>
          </a:p>
          <a:p>
            <a:endParaRPr lang="en-AU" dirty="0"/>
          </a:p>
        </p:txBody>
      </p:sp>
      <p:sp>
        <p:nvSpPr>
          <p:cNvPr id="3" name="Title 2"/>
          <p:cNvSpPr>
            <a:spLocks noGrp="1"/>
          </p:cNvSpPr>
          <p:nvPr>
            <p:ph type="title"/>
          </p:nvPr>
        </p:nvSpPr>
        <p:spPr/>
        <p:txBody>
          <a:bodyPr/>
          <a:lstStyle/>
          <a:p>
            <a:r>
              <a:rPr lang="en-AU" dirty="0" smtClean="0"/>
              <a:t>Creams &amp; Ointments</a:t>
            </a:r>
            <a:endParaRPr lang="en-AU" dirty="0"/>
          </a:p>
        </p:txBody>
      </p:sp>
    </p:spTree>
    <p:extLst>
      <p:ext uri="{BB962C8B-B14F-4D97-AF65-F5344CB8AC3E}">
        <p14:creationId xmlns:p14="http://schemas.microsoft.com/office/powerpoint/2010/main" val="3505341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Do not shake the eye drop container </a:t>
            </a:r>
          </a:p>
          <a:p>
            <a:r>
              <a:rPr lang="en-AU" dirty="0" smtClean="0"/>
              <a:t>Swirl the container to mix it and tap the bottom of the container to prevent spitting on opening the container</a:t>
            </a:r>
          </a:p>
          <a:p>
            <a:r>
              <a:rPr lang="en-AU" dirty="0" smtClean="0"/>
              <a:t>Approach the eye from the outer side</a:t>
            </a:r>
          </a:p>
          <a:p>
            <a:r>
              <a:rPr lang="en-AU" dirty="0" smtClean="0"/>
              <a:t>Tilt head backwards, gently pull the lower lid down to form a pouch</a:t>
            </a:r>
          </a:p>
          <a:p>
            <a:r>
              <a:rPr lang="en-AU" dirty="0" smtClean="0"/>
              <a:t>Hold the eye dropper close to the lid without touching either the lid or lashes</a:t>
            </a:r>
          </a:p>
        </p:txBody>
      </p:sp>
      <p:sp>
        <p:nvSpPr>
          <p:cNvPr id="3" name="Title 2"/>
          <p:cNvSpPr>
            <a:spLocks noGrp="1"/>
          </p:cNvSpPr>
          <p:nvPr>
            <p:ph type="title"/>
          </p:nvPr>
        </p:nvSpPr>
        <p:spPr/>
        <p:txBody>
          <a:bodyPr/>
          <a:lstStyle/>
          <a:p>
            <a:r>
              <a:rPr lang="en-AU" dirty="0" smtClean="0"/>
              <a:t>Eye Drops</a:t>
            </a:r>
            <a:endParaRPr lang="en-AU" dirty="0"/>
          </a:p>
        </p:txBody>
      </p:sp>
    </p:spTree>
    <p:extLst>
      <p:ext uri="{BB962C8B-B14F-4D97-AF65-F5344CB8AC3E}">
        <p14:creationId xmlns:p14="http://schemas.microsoft.com/office/powerpoint/2010/main" val="3510940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err="1" smtClean="0"/>
              <a:t>Instill</a:t>
            </a:r>
            <a:r>
              <a:rPr lang="en-AU" dirty="0" smtClean="0"/>
              <a:t> one drop at a time –prevent flooding of the eye</a:t>
            </a:r>
          </a:p>
          <a:p>
            <a:r>
              <a:rPr lang="en-AU" dirty="0" smtClean="0"/>
              <a:t>Instruct the patient to close eyes and apply gentle pressure against the inner corner with sterile gauze for 1-2 minutes</a:t>
            </a:r>
          </a:p>
          <a:p>
            <a:r>
              <a:rPr lang="en-AU" dirty="0" smtClean="0"/>
              <a:t>If the patient is unable to apply pressure staff can apply pressure using purple nitrile gloves</a:t>
            </a:r>
          </a:p>
          <a:p>
            <a:r>
              <a:rPr lang="en-AU" dirty="0" smtClean="0"/>
              <a:t>Dispose of waste into cytotoxic waste bin</a:t>
            </a:r>
          </a:p>
          <a:p>
            <a:r>
              <a:rPr lang="en-AU" dirty="0" smtClean="0"/>
              <a:t>Staff log</a:t>
            </a:r>
          </a:p>
          <a:p>
            <a:endParaRPr lang="en-AU" dirty="0" smtClean="0"/>
          </a:p>
        </p:txBody>
      </p:sp>
      <p:sp>
        <p:nvSpPr>
          <p:cNvPr id="3" name="Title 2"/>
          <p:cNvSpPr>
            <a:spLocks noGrp="1"/>
          </p:cNvSpPr>
          <p:nvPr>
            <p:ph type="title"/>
          </p:nvPr>
        </p:nvSpPr>
        <p:spPr/>
        <p:txBody>
          <a:bodyPr/>
          <a:lstStyle/>
          <a:p>
            <a:r>
              <a:rPr lang="en-AU" dirty="0" smtClean="0"/>
              <a:t>Eye Drops</a:t>
            </a:r>
            <a:endParaRPr lang="en-AU" dirty="0"/>
          </a:p>
        </p:txBody>
      </p:sp>
    </p:spTree>
    <p:extLst>
      <p:ext uri="{BB962C8B-B14F-4D97-AF65-F5344CB8AC3E}">
        <p14:creationId xmlns:p14="http://schemas.microsoft.com/office/powerpoint/2010/main" val="1859717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2189182"/>
          </a:xfrm>
        </p:spPr>
        <p:txBody>
          <a:bodyPr/>
          <a:lstStyle/>
          <a:p>
            <a:r>
              <a:rPr lang="en-AU" sz="5400" dirty="0" smtClean="0"/>
              <a:t>Subcutaneous &amp; Intramuscular Injections</a:t>
            </a:r>
            <a:endParaRPr lang="en-AU" sz="5400" dirty="0"/>
          </a:p>
        </p:txBody>
      </p:sp>
      <p:pic>
        <p:nvPicPr>
          <p:cNvPr id="9220" name="Picture 4" descr="http://www.the-bent-penis-website.com/images/Injec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124744"/>
            <a:ext cx="35814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the-bent-penis-website.com/images/Injections.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918" r="591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18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Dosage is made in controlled conditions.</a:t>
            </a:r>
          </a:p>
          <a:p>
            <a:r>
              <a:rPr lang="en-AU" dirty="0" smtClean="0"/>
              <a:t>Plastic backed sheet under injection site</a:t>
            </a:r>
          </a:p>
          <a:p>
            <a:r>
              <a:rPr lang="en-AU" dirty="0" smtClean="0"/>
              <a:t>Cleanse injection site with alcohol wipe</a:t>
            </a:r>
          </a:p>
          <a:p>
            <a:r>
              <a:rPr lang="en-AU" dirty="0" smtClean="0"/>
              <a:t>Place gauze around injection site </a:t>
            </a:r>
          </a:p>
          <a:p>
            <a:r>
              <a:rPr lang="en-AU" dirty="0" smtClean="0"/>
              <a:t>Connect the syringe and the needle over the kidney dish</a:t>
            </a:r>
          </a:p>
          <a:p>
            <a:r>
              <a:rPr lang="en-AU" dirty="0" smtClean="0"/>
              <a:t>At completion of the injection, sharp is to be disposed in cytotoxic sharps bin</a:t>
            </a:r>
            <a:endParaRPr lang="en-AU" dirty="0"/>
          </a:p>
        </p:txBody>
      </p:sp>
      <p:sp>
        <p:nvSpPr>
          <p:cNvPr id="3" name="Title 2"/>
          <p:cNvSpPr>
            <a:spLocks noGrp="1"/>
          </p:cNvSpPr>
          <p:nvPr>
            <p:ph type="title"/>
          </p:nvPr>
        </p:nvSpPr>
        <p:spPr>
          <a:xfrm>
            <a:off x="688490" y="116632"/>
            <a:ext cx="7756263" cy="1507774"/>
          </a:xfrm>
        </p:spPr>
        <p:txBody>
          <a:bodyPr/>
          <a:lstStyle/>
          <a:p>
            <a:r>
              <a:rPr lang="en-AU" dirty="0"/>
              <a:t>Subcutaneous &amp; Intramuscular Injections</a:t>
            </a:r>
          </a:p>
        </p:txBody>
      </p:sp>
    </p:spTree>
    <p:extLst>
      <p:ext uri="{BB962C8B-B14F-4D97-AF65-F5344CB8AC3E}">
        <p14:creationId xmlns:p14="http://schemas.microsoft.com/office/powerpoint/2010/main" val="4143731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Observe injection site foe inflammation, leakage or irritation</a:t>
            </a:r>
          </a:p>
          <a:p>
            <a:r>
              <a:rPr lang="en-AU" dirty="0" smtClean="0"/>
              <a:t>Apply adhesive dressing over injection site</a:t>
            </a:r>
          </a:p>
          <a:p>
            <a:r>
              <a:rPr lang="en-AU" dirty="0" smtClean="0"/>
              <a:t>Discard all other disposable cytotoxic equipment including PPE into cytotoxic waste bin</a:t>
            </a:r>
          </a:p>
          <a:p>
            <a:r>
              <a:rPr lang="en-AU" dirty="0" smtClean="0"/>
              <a:t>Goggles &amp; Kidney dish to be cleansed with neutral detergent and dried</a:t>
            </a:r>
          </a:p>
          <a:p>
            <a:r>
              <a:rPr lang="en-AU" dirty="0" smtClean="0"/>
              <a:t>Record in staff log</a:t>
            </a:r>
            <a:endParaRPr lang="en-AU" dirty="0"/>
          </a:p>
        </p:txBody>
      </p:sp>
      <p:sp>
        <p:nvSpPr>
          <p:cNvPr id="3" name="Title 2"/>
          <p:cNvSpPr>
            <a:spLocks noGrp="1"/>
          </p:cNvSpPr>
          <p:nvPr>
            <p:ph type="title"/>
          </p:nvPr>
        </p:nvSpPr>
        <p:spPr>
          <a:xfrm>
            <a:off x="688490" y="116632"/>
            <a:ext cx="7756263" cy="1507774"/>
          </a:xfrm>
        </p:spPr>
        <p:txBody>
          <a:bodyPr/>
          <a:lstStyle/>
          <a:p>
            <a:r>
              <a:rPr lang="en-AU" dirty="0"/>
              <a:t>Subcutaneous &amp; Intramuscular Injections</a:t>
            </a:r>
          </a:p>
        </p:txBody>
      </p:sp>
    </p:spTree>
    <p:extLst>
      <p:ext uri="{BB962C8B-B14F-4D97-AF65-F5344CB8AC3E}">
        <p14:creationId xmlns:p14="http://schemas.microsoft.com/office/powerpoint/2010/main" val="2528894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Establish if the cytotoxic medication has vesicant or irritant properties</a:t>
            </a:r>
          </a:p>
          <a:p>
            <a:r>
              <a:rPr lang="en-AU" dirty="0" smtClean="0"/>
              <a:t>Baseline vital observations to be attended and recorded</a:t>
            </a:r>
          </a:p>
          <a:p>
            <a:r>
              <a:rPr lang="en-AU" dirty="0" smtClean="0"/>
              <a:t>IVC must be less than 24hrs old</a:t>
            </a:r>
          </a:p>
          <a:p>
            <a:r>
              <a:rPr lang="en-AU" dirty="0" smtClean="0"/>
              <a:t>Not situated in the cubital fossa or above bony prominences</a:t>
            </a:r>
          </a:p>
          <a:p>
            <a:r>
              <a:rPr lang="en-AU" dirty="0" smtClean="0"/>
              <a:t>Opposite arm if blood has been collected in the previous 24hrs </a:t>
            </a:r>
            <a:endParaRPr lang="en-AU" dirty="0"/>
          </a:p>
        </p:txBody>
      </p:sp>
      <p:sp>
        <p:nvSpPr>
          <p:cNvPr id="3" name="Title 2"/>
          <p:cNvSpPr>
            <a:spLocks noGrp="1"/>
          </p:cNvSpPr>
          <p:nvPr>
            <p:ph type="title"/>
          </p:nvPr>
        </p:nvSpPr>
        <p:spPr>
          <a:xfrm>
            <a:off x="688490" y="116632"/>
            <a:ext cx="7756263" cy="1507774"/>
          </a:xfrm>
        </p:spPr>
        <p:txBody>
          <a:bodyPr/>
          <a:lstStyle/>
          <a:p>
            <a:r>
              <a:rPr lang="en-AU" dirty="0" smtClean="0"/>
              <a:t>Intravenous Administration</a:t>
            </a:r>
            <a:endParaRPr lang="en-AU" dirty="0"/>
          </a:p>
        </p:txBody>
      </p:sp>
    </p:spTree>
    <p:extLst>
      <p:ext uri="{BB962C8B-B14F-4D97-AF65-F5344CB8AC3E}">
        <p14:creationId xmlns:p14="http://schemas.microsoft.com/office/powerpoint/2010/main" val="579751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Spill kit – not expired</a:t>
            </a:r>
          </a:p>
          <a:p>
            <a:r>
              <a:rPr lang="en-AU" dirty="0" smtClean="0"/>
              <a:t>PPE</a:t>
            </a:r>
          </a:p>
          <a:p>
            <a:r>
              <a:rPr lang="en-AU" dirty="0" smtClean="0"/>
              <a:t>Baxter Pump and Baxter Infusion Lines</a:t>
            </a:r>
          </a:p>
          <a:p>
            <a:r>
              <a:rPr lang="en-AU" dirty="0" smtClean="0"/>
              <a:t>Y-connector</a:t>
            </a:r>
          </a:p>
          <a:p>
            <a:r>
              <a:rPr lang="en-AU" dirty="0" smtClean="0"/>
              <a:t>IV fluids/medication to be connected and disconnected on trolley with a plastic baked liner below eye level using gauze at connections in case of leakage</a:t>
            </a:r>
          </a:p>
          <a:p>
            <a:r>
              <a:rPr lang="en-AU" dirty="0" smtClean="0"/>
              <a:t>Line labelling</a:t>
            </a:r>
          </a:p>
          <a:p>
            <a:pPr marL="0" indent="0">
              <a:buNone/>
            </a:pPr>
            <a:endParaRPr lang="en-AU" dirty="0" smtClean="0"/>
          </a:p>
          <a:p>
            <a:endParaRPr lang="en-AU" dirty="0"/>
          </a:p>
        </p:txBody>
      </p:sp>
      <p:sp>
        <p:nvSpPr>
          <p:cNvPr id="3" name="Title 2"/>
          <p:cNvSpPr>
            <a:spLocks noGrp="1"/>
          </p:cNvSpPr>
          <p:nvPr>
            <p:ph type="title"/>
          </p:nvPr>
        </p:nvSpPr>
        <p:spPr>
          <a:xfrm>
            <a:off x="688490" y="0"/>
            <a:ext cx="7756263" cy="1624406"/>
          </a:xfrm>
        </p:spPr>
        <p:txBody>
          <a:bodyPr/>
          <a:lstStyle/>
          <a:p>
            <a:r>
              <a:rPr lang="en-AU" dirty="0"/>
              <a:t>Intravenous Administration</a:t>
            </a:r>
          </a:p>
        </p:txBody>
      </p:sp>
    </p:spTree>
    <p:extLst>
      <p:ext uri="{BB962C8B-B14F-4D97-AF65-F5344CB8AC3E}">
        <p14:creationId xmlns:p14="http://schemas.microsoft.com/office/powerpoint/2010/main" val="3428640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Explanation to patient</a:t>
            </a:r>
          </a:p>
          <a:p>
            <a:r>
              <a:rPr lang="en-AU" dirty="0" smtClean="0"/>
              <a:t>Observe injection site and patient at regular intervals</a:t>
            </a:r>
          </a:p>
          <a:p>
            <a:r>
              <a:rPr lang="en-AU" dirty="0" smtClean="0"/>
              <a:t>Adequate flush with appropriate IV fluid between medication and at completion of infusion</a:t>
            </a:r>
          </a:p>
          <a:p>
            <a:r>
              <a:rPr lang="en-AU" dirty="0" smtClean="0"/>
              <a:t>Dispose of equipment and PPE in appropriate cytotoxic receptacle</a:t>
            </a:r>
          </a:p>
          <a:p>
            <a:r>
              <a:rPr lang="en-AU" dirty="0" smtClean="0"/>
              <a:t>All pumps, trolleys trays and goggles are to be cleansed with neutral detergent post use. </a:t>
            </a:r>
          </a:p>
          <a:p>
            <a:endParaRPr lang="en-AU" dirty="0"/>
          </a:p>
        </p:txBody>
      </p:sp>
      <p:sp>
        <p:nvSpPr>
          <p:cNvPr id="3" name="Title 2"/>
          <p:cNvSpPr>
            <a:spLocks noGrp="1"/>
          </p:cNvSpPr>
          <p:nvPr>
            <p:ph type="title"/>
          </p:nvPr>
        </p:nvSpPr>
        <p:spPr>
          <a:xfrm>
            <a:off x="688490" y="116632"/>
            <a:ext cx="7756263" cy="1507774"/>
          </a:xfrm>
        </p:spPr>
        <p:txBody>
          <a:bodyPr/>
          <a:lstStyle/>
          <a:p>
            <a:r>
              <a:rPr lang="en-AU" dirty="0"/>
              <a:t>Intravenous Administration</a:t>
            </a:r>
          </a:p>
        </p:txBody>
      </p:sp>
    </p:spTree>
    <p:extLst>
      <p:ext uri="{BB962C8B-B14F-4D97-AF65-F5344CB8AC3E}">
        <p14:creationId xmlns:p14="http://schemas.microsoft.com/office/powerpoint/2010/main" val="2387931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sz="2000" dirty="0"/>
              <a:t>You still are required to administer in a safe manner. </a:t>
            </a:r>
          </a:p>
          <a:p>
            <a:r>
              <a:rPr lang="en-AU" sz="2000" dirty="0"/>
              <a:t>How do we ensure this?</a:t>
            </a:r>
          </a:p>
          <a:p>
            <a:pPr lvl="1"/>
            <a:r>
              <a:rPr lang="en-AU" sz="2000" dirty="0"/>
              <a:t>Right </a:t>
            </a:r>
            <a:r>
              <a:rPr lang="en-AU" sz="2000" dirty="0" smtClean="0"/>
              <a:t>person</a:t>
            </a:r>
          </a:p>
          <a:p>
            <a:pPr lvl="1"/>
            <a:r>
              <a:rPr lang="en-AU" sz="2000" dirty="0" smtClean="0"/>
              <a:t>Right medication</a:t>
            </a:r>
            <a:endParaRPr lang="en-AU" sz="2000" dirty="0"/>
          </a:p>
          <a:p>
            <a:pPr lvl="1"/>
            <a:r>
              <a:rPr lang="en-AU" sz="2000" dirty="0"/>
              <a:t>Right </a:t>
            </a:r>
            <a:r>
              <a:rPr lang="en-AU" sz="2000" dirty="0" smtClean="0"/>
              <a:t>dose &amp; frequency</a:t>
            </a:r>
            <a:endParaRPr lang="en-AU" sz="2000" dirty="0"/>
          </a:p>
          <a:p>
            <a:pPr lvl="1"/>
            <a:r>
              <a:rPr lang="en-AU" sz="2000" dirty="0"/>
              <a:t>Right time </a:t>
            </a:r>
          </a:p>
          <a:p>
            <a:pPr lvl="1"/>
            <a:r>
              <a:rPr lang="en-AU" sz="2000" dirty="0"/>
              <a:t>Right route</a:t>
            </a:r>
          </a:p>
          <a:p>
            <a:pPr lvl="1"/>
            <a:r>
              <a:rPr lang="en-AU" sz="2000" dirty="0"/>
              <a:t>Right </a:t>
            </a:r>
            <a:r>
              <a:rPr lang="en-AU" sz="2000" dirty="0" smtClean="0"/>
              <a:t>documentation</a:t>
            </a:r>
            <a:endParaRPr lang="en-AU" sz="2000" dirty="0"/>
          </a:p>
          <a:p>
            <a:pPr lvl="1"/>
            <a:r>
              <a:rPr lang="en-AU" sz="2000" dirty="0"/>
              <a:t>….and check allergies and reactions </a:t>
            </a:r>
          </a:p>
          <a:p>
            <a:endParaRPr lang="en-AU" dirty="0"/>
          </a:p>
        </p:txBody>
      </p:sp>
      <p:sp>
        <p:nvSpPr>
          <p:cNvPr id="2" name="Title 1"/>
          <p:cNvSpPr>
            <a:spLocks noGrp="1"/>
          </p:cNvSpPr>
          <p:nvPr>
            <p:ph type="title"/>
          </p:nvPr>
        </p:nvSpPr>
        <p:spPr/>
        <p:txBody>
          <a:bodyPr/>
          <a:lstStyle/>
          <a:p>
            <a:endParaRPr lang="en-AU" dirty="0"/>
          </a:p>
        </p:txBody>
      </p:sp>
    </p:spTree>
    <p:extLst>
      <p:ext uri="{BB962C8B-B14F-4D97-AF65-F5344CB8AC3E}">
        <p14:creationId xmlns:p14="http://schemas.microsoft.com/office/powerpoint/2010/main" val="13150072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1496486"/>
          </a:xfrm>
        </p:spPr>
        <p:txBody>
          <a:bodyPr/>
          <a:lstStyle/>
          <a:p>
            <a:r>
              <a:rPr lang="en-AU" sz="5400" dirty="0" smtClean="0"/>
              <a:t>Management of an Extravasation</a:t>
            </a:r>
            <a:endParaRPr lang="en-AU" sz="5400" dirty="0"/>
          </a:p>
        </p:txBody>
      </p:sp>
      <p:pic>
        <p:nvPicPr>
          <p:cNvPr id="6146" name="Picture 2" descr="http://2.bp.blogspot.com/-8TWD7Y9WfHU/UGU-1TBzIZI/AAAAAAAABIs/-qA4T0QuRjE/s1600/extravasation.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769" r="10769"/>
          <a:stretch>
            <a:fillRect/>
          </a:stretch>
        </p:blipFill>
        <p:spPr bwMode="auto">
          <a:xfrm>
            <a:off x="2277567" y="409702"/>
            <a:ext cx="4526681" cy="381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341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AU" sz="2000" dirty="0"/>
              <a:t>Leakage of pharmacological and physiological solutions from the intravascular to the interstitial space during an intravenous infusion</a:t>
            </a:r>
          </a:p>
          <a:p>
            <a:pPr>
              <a:buFont typeface="Arial" panose="020B0604020202020204" pitchFamily="34" charset="0"/>
              <a:buChar char="•"/>
            </a:pPr>
            <a:r>
              <a:rPr lang="en-AU" sz="2000" dirty="0" smtClean="0"/>
              <a:t>Some Cytotoxics </a:t>
            </a:r>
            <a:r>
              <a:rPr lang="en-AU" sz="2000" dirty="0"/>
              <a:t>have the potential to cause </a:t>
            </a:r>
            <a:r>
              <a:rPr lang="en-AU" sz="2000" dirty="0" smtClean="0"/>
              <a:t>tissue necrosis</a:t>
            </a:r>
          </a:p>
          <a:p>
            <a:pPr>
              <a:buFont typeface="Arial" panose="020B0604020202020204" pitchFamily="34" charset="0"/>
              <a:buChar char="•"/>
            </a:pPr>
            <a:r>
              <a:rPr lang="en-AU" sz="2000" dirty="0" smtClean="0"/>
              <a:t>Extravasation Kit</a:t>
            </a:r>
            <a:endParaRPr lang="en-AU" sz="2000" dirty="0"/>
          </a:p>
        </p:txBody>
      </p:sp>
      <p:sp>
        <p:nvSpPr>
          <p:cNvPr id="2" name="Title 1"/>
          <p:cNvSpPr>
            <a:spLocks noGrp="1"/>
          </p:cNvSpPr>
          <p:nvPr>
            <p:ph type="title"/>
          </p:nvPr>
        </p:nvSpPr>
        <p:spPr/>
        <p:txBody>
          <a:bodyPr/>
          <a:lstStyle/>
          <a:p>
            <a:pPr algn="ctr"/>
            <a:r>
              <a:rPr lang="en-AU" dirty="0"/>
              <a:t>What is extravasation?</a:t>
            </a:r>
          </a:p>
        </p:txBody>
      </p:sp>
    </p:spTree>
    <p:extLst>
      <p:ext uri="{BB962C8B-B14F-4D97-AF65-F5344CB8AC3E}">
        <p14:creationId xmlns:p14="http://schemas.microsoft.com/office/powerpoint/2010/main" val="5311720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AU" sz="2000" dirty="0"/>
              <a:t>Prevention is the treatment of choice </a:t>
            </a:r>
          </a:p>
          <a:p>
            <a:pPr lvl="1"/>
            <a:r>
              <a:rPr lang="en-AU" sz="2000" b="1" dirty="0"/>
              <a:t>Have an extravasation kit on hand (available from pharmacy)</a:t>
            </a:r>
          </a:p>
          <a:p>
            <a:pPr lvl="1"/>
            <a:r>
              <a:rPr lang="en-AU" sz="2000" b="1" dirty="0"/>
              <a:t>Cytotoxic spill kit</a:t>
            </a:r>
          </a:p>
          <a:p>
            <a:pPr>
              <a:buFont typeface="Arial" panose="020B0604020202020204" pitchFamily="34" charset="0"/>
              <a:buChar char="•"/>
            </a:pPr>
            <a:r>
              <a:rPr lang="en-AU" sz="2000" dirty="0"/>
              <a:t>Consider the risk for the patient prior to commencing the infusion</a:t>
            </a:r>
          </a:p>
          <a:p>
            <a:pPr>
              <a:buFont typeface="Arial" panose="020B0604020202020204" pitchFamily="34" charset="0"/>
              <a:buChar char="•"/>
            </a:pPr>
            <a:r>
              <a:rPr lang="en-AU" sz="2000" dirty="0"/>
              <a:t>IVC needs to be positioned well, </a:t>
            </a:r>
            <a:r>
              <a:rPr lang="en-AU" sz="2000" dirty="0" smtClean="0"/>
              <a:t>&lt;24hours </a:t>
            </a:r>
            <a:r>
              <a:rPr lang="en-AU" sz="2000" dirty="0"/>
              <a:t>old and manage a fast flow of fluids (preload)</a:t>
            </a:r>
          </a:p>
          <a:p>
            <a:pPr>
              <a:buFont typeface="Arial" panose="020B0604020202020204" pitchFamily="34" charset="0"/>
              <a:buChar char="•"/>
            </a:pPr>
            <a:r>
              <a:rPr lang="en-AU" sz="2000" dirty="0"/>
              <a:t>Stay with the patient and visualise the cannula  continuously through the infusion </a:t>
            </a:r>
            <a:r>
              <a:rPr lang="en-AU" sz="2000" dirty="0" smtClean="0"/>
              <a:t>process</a:t>
            </a:r>
          </a:p>
          <a:p>
            <a:pPr>
              <a:buFont typeface="Arial" panose="020B0604020202020204" pitchFamily="34" charset="0"/>
              <a:buChar char="•"/>
            </a:pPr>
            <a:r>
              <a:rPr lang="en-AU" sz="2000" dirty="0" smtClean="0"/>
              <a:t>Blood </a:t>
            </a:r>
            <a:r>
              <a:rPr lang="en-AU" sz="2000" dirty="0"/>
              <a:t>s</a:t>
            </a:r>
            <a:r>
              <a:rPr lang="en-AU" sz="2000" dirty="0" smtClean="0"/>
              <a:t>hould be collected from the opposite arm if an infusion is in progress</a:t>
            </a:r>
            <a:endParaRPr lang="en-AU" sz="2000" dirty="0"/>
          </a:p>
          <a:p>
            <a:endParaRPr lang="en-AU" dirty="0"/>
          </a:p>
        </p:txBody>
      </p:sp>
      <p:sp>
        <p:nvSpPr>
          <p:cNvPr id="2" name="Title 1"/>
          <p:cNvSpPr>
            <a:spLocks noGrp="1"/>
          </p:cNvSpPr>
          <p:nvPr>
            <p:ph type="title"/>
          </p:nvPr>
        </p:nvSpPr>
        <p:spPr/>
        <p:txBody>
          <a:bodyPr/>
          <a:lstStyle/>
          <a:p>
            <a:pPr algn="ctr"/>
            <a:r>
              <a:rPr lang="en-AU" dirty="0"/>
              <a:t>What should you do?</a:t>
            </a:r>
          </a:p>
        </p:txBody>
      </p:sp>
    </p:spTree>
    <p:extLst>
      <p:ext uri="{BB962C8B-B14F-4D97-AF65-F5344CB8AC3E}">
        <p14:creationId xmlns:p14="http://schemas.microsoft.com/office/powerpoint/2010/main" val="31625882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AU" sz="2000" dirty="0"/>
              <a:t>Stop administering the medication immediately</a:t>
            </a:r>
          </a:p>
          <a:p>
            <a:pPr>
              <a:buFont typeface="Arial" panose="020B0604020202020204" pitchFamily="34" charset="0"/>
              <a:buChar char="•"/>
            </a:pPr>
            <a:r>
              <a:rPr lang="en-AU" sz="2000" dirty="0"/>
              <a:t>Keep the intravenous device in place until decision is made to administer antidote or not.</a:t>
            </a:r>
          </a:p>
          <a:p>
            <a:pPr>
              <a:buFont typeface="Arial" panose="020B0604020202020204" pitchFamily="34" charset="0"/>
              <a:buChar char="•"/>
            </a:pPr>
            <a:r>
              <a:rPr lang="en-AU" sz="2000" dirty="0"/>
              <a:t>Attempt to withdraw 3-5ml of blood from the cannula</a:t>
            </a:r>
          </a:p>
          <a:p>
            <a:pPr>
              <a:buFont typeface="Arial" panose="020B0604020202020204" pitchFamily="34" charset="0"/>
              <a:buChar char="•"/>
            </a:pPr>
            <a:r>
              <a:rPr lang="en-AU" sz="2000" dirty="0"/>
              <a:t>Inform the medical officer, and the patient</a:t>
            </a:r>
          </a:p>
          <a:p>
            <a:pPr>
              <a:buFont typeface="Arial" panose="020B0604020202020204" pitchFamily="34" charset="0"/>
              <a:buChar char="•"/>
            </a:pPr>
            <a:r>
              <a:rPr lang="en-AU" sz="2000" dirty="0"/>
              <a:t>Mark the perimeter with a permanent marker and to take photograph</a:t>
            </a:r>
          </a:p>
        </p:txBody>
      </p:sp>
      <p:sp>
        <p:nvSpPr>
          <p:cNvPr id="2" name="Title 1"/>
          <p:cNvSpPr>
            <a:spLocks noGrp="1"/>
          </p:cNvSpPr>
          <p:nvPr>
            <p:ph type="title"/>
          </p:nvPr>
        </p:nvSpPr>
        <p:spPr/>
        <p:txBody>
          <a:bodyPr/>
          <a:lstStyle/>
          <a:p>
            <a:pPr algn="ctr"/>
            <a:r>
              <a:rPr lang="en-AU" dirty="0"/>
              <a:t>What if it occurs?</a:t>
            </a:r>
          </a:p>
        </p:txBody>
      </p:sp>
    </p:spTree>
    <p:extLst>
      <p:ext uri="{BB962C8B-B14F-4D97-AF65-F5344CB8AC3E}">
        <p14:creationId xmlns:p14="http://schemas.microsoft.com/office/powerpoint/2010/main" val="35366014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AU" sz="2000" dirty="0"/>
              <a:t>Apply hot and cold compresses depending on the extravasation</a:t>
            </a:r>
          </a:p>
          <a:p>
            <a:pPr>
              <a:buFont typeface="Arial" panose="020B0604020202020204" pitchFamily="34" charset="0"/>
              <a:buChar char="•"/>
            </a:pPr>
            <a:r>
              <a:rPr lang="en-AU" sz="2000" dirty="0"/>
              <a:t>Apply lotions and creams according to the extravasation</a:t>
            </a:r>
          </a:p>
          <a:p>
            <a:pPr>
              <a:buFont typeface="Arial" panose="020B0604020202020204" pitchFamily="34" charset="0"/>
              <a:buChar char="•"/>
            </a:pPr>
            <a:r>
              <a:rPr lang="en-AU" sz="2000" dirty="0"/>
              <a:t>Reassure patient </a:t>
            </a:r>
          </a:p>
          <a:p>
            <a:pPr>
              <a:buFont typeface="Arial" panose="020B0604020202020204" pitchFamily="34" charset="0"/>
              <a:buChar char="•"/>
            </a:pPr>
            <a:r>
              <a:rPr lang="en-AU" sz="2000" dirty="0"/>
              <a:t>Complete an IMMS</a:t>
            </a:r>
          </a:p>
          <a:p>
            <a:pPr>
              <a:buFont typeface="Arial" panose="020B0604020202020204" pitchFamily="34" charset="0"/>
              <a:buChar char="•"/>
            </a:pPr>
            <a:r>
              <a:rPr lang="en-AU" sz="2000" dirty="0"/>
              <a:t>Document in the medical record </a:t>
            </a:r>
          </a:p>
          <a:p>
            <a:pPr>
              <a:buFont typeface="Arial" panose="020B0604020202020204" pitchFamily="34" charset="0"/>
              <a:buChar char="•"/>
            </a:pPr>
            <a:r>
              <a:rPr lang="en-AU" sz="2000" dirty="0"/>
              <a:t>Monitor site of extravasation</a:t>
            </a:r>
          </a:p>
          <a:p>
            <a:pPr>
              <a:buFont typeface="Arial" panose="020B0604020202020204" pitchFamily="34" charset="0"/>
              <a:buChar char="•"/>
            </a:pPr>
            <a:r>
              <a:rPr lang="en-AU" sz="2000" dirty="0"/>
              <a:t>Organise medical follow up</a:t>
            </a:r>
          </a:p>
          <a:p>
            <a:pPr>
              <a:buFont typeface="Arial" panose="020B0604020202020204" pitchFamily="34" charset="0"/>
              <a:buChar char="•"/>
            </a:pPr>
            <a:r>
              <a:rPr lang="en-AU" sz="2000" dirty="0"/>
              <a:t>Record administration in staff log book</a:t>
            </a:r>
          </a:p>
          <a:p>
            <a:pPr>
              <a:buFont typeface="Arial" panose="020B0604020202020204" pitchFamily="34" charset="0"/>
              <a:buChar char="•"/>
            </a:pPr>
            <a:endParaRPr lang="en-AU" sz="2000" dirty="0"/>
          </a:p>
        </p:txBody>
      </p:sp>
      <p:sp>
        <p:nvSpPr>
          <p:cNvPr id="2" name="Title 1"/>
          <p:cNvSpPr>
            <a:spLocks noGrp="1"/>
          </p:cNvSpPr>
          <p:nvPr>
            <p:ph type="title"/>
          </p:nvPr>
        </p:nvSpPr>
        <p:spPr/>
        <p:txBody>
          <a:bodyPr/>
          <a:lstStyle/>
          <a:p>
            <a:pPr algn="ctr"/>
            <a:r>
              <a:rPr lang="en-AU" dirty="0"/>
              <a:t>Nursing management</a:t>
            </a:r>
          </a:p>
        </p:txBody>
      </p:sp>
    </p:spTree>
    <p:extLst>
      <p:ext uri="{BB962C8B-B14F-4D97-AF65-F5344CB8AC3E}">
        <p14:creationId xmlns:p14="http://schemas.microsoft.com/office/powerpoint/2010/main" val="3172900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5400" b="1" dirty="0" smtClean="0"/>
              <a:t>Questions or comments</a:t>
            </a:r>
            <a:endParaRPr lang="en-AU" sz="5400" b="1" dirty="0"/>
          </a:p>
        </p:txBody>
      </p:sp>
      <p:pic>
        <p:nvPicPr>
          <p:cNvPr id="5" name="Picture 2" descr="http://www.industrysearch.com.au/products/images/np78310.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858" b="485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59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233522" y="101294"/>
            <a:ext cx="5212080" cy="2770399"/>
          </a:xfrm>
        </p:spPr>
        <p:txBody>
          <a:bodyPr/>
          <a:lstStyle/>
          <a:p>
            <a:r>
              <a:rPr lang="en-AU" dirty="0"/>
              <a:t/>
            </a:r>
            <a:br>
              <a:rPr lang="en-AU" dirty="0"/>
            </a:br>
            <a:endParaRPr lang="en-AU" dirty="0"/>
          </a:p>
        </p:txBody>
      </p:sp>
      <p:sp>
        <p:nvSpPr>
          <p:cNvPr id="3" name="Content Placeholder 2"/>
          <p:cNvSpPr>
            <a:spLocks noGrp="1"/>
          </p:cNvSpPr>
          <p:nvPr>
            <p:ph idx="1"/>
          </p:nvPr>
        </p:nvSpPr>
        <p:spPr>
          <a:xfrm>
            <a:off x="692001" y="559398"/>
            <a:ext cx="3303935" cy="5566765"/>
          </a:xfrm>
        </p:spPr>
        <p:txBody>
          <a:bodyPr/>
          <a:lstStyle/>
          <a:p>
            <a:r>
              <a:rPr lang="en-AU" dirty="0" smtClean="0"/>
              <a:t>There are additional precautions that need to be understood</a:t>
            </a:r>
            <a:endParaRPr lang="en-AU" dirty="0"/>
          </a:p>
        </p:txBody>
      </p:sp>
      <p:sp>
        <p:nvSpPr>
          <p:cNvPr id="4" name="Text Placeholder 3"/>
          <p:cNvSpPr>
            <a:spLocks noGrp="1"/>
          </p:cNvSpPr>
          <p:nvPr>
            <p:ph type="body" sz="half" idx="2"/>
          </p:nvPr>
        </p:nvSpPr>
        <p:spPr/>
        <p:txBody>
          <a:bodyPr/>
          <a:lstStyle/>
          <a:p>
            <a:endParaRPr lang="en-AU" b="0" dirty="0"/>
          </a:p>
          <a:p>
            <a:endParaRPr lang="en-AU" dirty="0"/>
          </a:p>
        </p:txBody>
      </p:sp>
      <p:sp>
        <p:nvSpPr>
          <p:cNvPr id="5" name="AutoShape 6" descr="data:image/jpeg;base64,/9j/4AAQSkZJRgABAQAAAQABAAD/2wCEAAkGBxQSEhUUExQWFhQXGBQYFxgVFxQXFxcVFRQXFhUVFRQYHCggGBwlGxcUITEhJSksLi4uFx8zODMsNygtLisBCgoKDg0OGhAQGiwkHB8sLCwsLCwsLCwsLC0rNCwsLCwsLCwsLCwsLCwsLCwsLCwsLCwsLCwsLDQsLCwrLCwxLP/AABEIAM4A9QMBIgACEQEDEQH/xAAcAAABBQEBAQAAAAAAAAAAAAAEAQIDBQYABwj/xABGEAABAwEEBgYFCAkEAwEAAAABAAIRAwQSITEFBkFRYZETIjJxgaFSkrHB0RQjQmJysuHwBxUWQ1NjgsLSM4Oi8SVzkyT/xAAZAQADAQEBAAAAAAAAAAAAAAAAAQIDBAX/xAAtEQEAAgECBQMDAgcAAAAAAAAAAQIRAyETFDFBUQQSYSIycdHwBUJSYoGh8f/aAAwDAQACEQMRAD8A9B0tUqMDehphxN6RA3dWTIgSELQFbDqMGLZFzYbk4iMQC/1Qsadfa/os8/imP19tGxtPk7/Jd3LXY8arWVq9pDrraDS0ZEsAGBcMr2QAZijNFMe8TWpMYc4uQQ68ds44XSsKdfLTup8nf5Jp17tO6nyd/kjlbjj1elOsdM5sbt+iNuamXlx16tX8v1T/AJJp15tW9nqn4p8rccar1KEkLy79uLVvZ6p+K79trVvZ6v4o5W441Xptebrrvagx3xh5qlNC0HtspmNobTMjeJOHcVjP21tXpN9X8Un7a2r0m+r+KXKXHHq3thbWD4cxjacHEXQZgRg077/kotatI/JrJWqyAQwhs5X3dVs+JCw510tXpN5JlTW60OEOuOG4tkckcpqDj1XFn07YGUqVNlsptFMMBPX6xAM4XcJMmVYaC0rZ6lqf0FVr21mNcQJMVaQuuxIEyy76qyNTT9SMGUh/ttXUtZa7YLbjTvaxoOOeS4dD+DTpanEi2/6/4Xb1VbRjD0e0WNznEioW8AMO9QnRz8PnT6rd/wD1yWDOttp9Mck0a32n0128lYR6vH/HpraQGQHgITl5mNbrR6Xn+C79qrSfpquUv8M+PVtbRoouJhtDEk4sdOJ3h2aidolwxDaEjI3KgPDJyxbtabT6fkmHWq0+mjlL/A49W0fog3g4Mo7DiKsztxDla6v2V1MVLwYCbvYv5AOzvH2Lzr9ra1wi+b0iMMI2+5a39HulKlobWNQ3i1zANmxxUX0LVrmVV1ImcQ1YOP4KptJ/8jZx/Jre0K3NPv8AL4Khp1Q/SVAiQBQrZ/ab8VlTv+JXYRrdUI6KGk9vIT6CzNtqPcyA1wxBkiMjJxVt+kDSZomjDgJFTPgWfFZF2sRqdW80jgMVETuMLQ6TILIPpA/8Fn9Ovv2h5JIi7G6SwDHknV65hh4v/tVZbSKj3S4h0Ngg/VCvUnY4g2lSIOc9yspwVXTtIaGCTIm9jtPwVgXLGDDtdEpVECuWuSDyER8jqdH0tx3R+nddczjtxGeC3tSwUCI6FnI/FMsdkZTbcAlmxjiS0YzgBxXbPrPEOePT/Lzy+N45hLfG9ekXGDJjB/SlbE9lnqN+CXO/2/7Pl/l5wAnCmdx5Feku7m+q34JoceHIfBLnZ/pPl48vOm2Z5+g71XfBPFjqeg/1HfBeiXjvSEneeaXO28Dl48vPnWKp/Df6jvgmfIap/dv9Ur0LHeeaaW8SlztvB8CPLAjRtb+G/kpG6Kr/AMJ/L8VubvFIQlzl/EDgVYp2ia5/dO8vilGhq/8AD5lvxWxgJJCOcv8AA4FWPOhK/oD1gm/qGvuZ634LXl43hNNQd6Obv8Dg1ZVur9f6nrfgpW6Cq72c/wAFoul4HkUhq8DySn1ep5HBr4Z46Bqekz/kmnV9+2o31XH3q/NXgfL4qB7nFwF3qm9JvAQYN3MHMwpn1Wp5Vwa+FHU0GRBFQOxEi6WyJxAdJjDgtFq3WdZA8MukPLT1gTEAiAQROaFLT6IH+4Se7BgHmngu4efwUW172jEyqNOsdF9+0lb+WP6T8VPq5UNS2Co7MUqjQBMQS0kmSTOCzUneOS0Op3+v/Q72hZ5k5RfpI0LWtLqZpNkUqdZ7ydglp9xXlui8HHvXq2vmmH2etTuHt0qrXDYWuMGRvXmrLI2YaOsTMzsEkk7hAKzi/wBWDwNqu6rP6/aFW1qdN1Q9JdmBF513YEY03mNILbo6t4zF4kmMpyG5VtqdSvkVSzDIukjsjKFdp2MQyy2ec6Z29sT4QrAuwVJRdZr4uOx3MY6DjxVy92CmCDMcuQraqRVkPVnN4FC2wvDZY0FwjAlonHEDcYRReoKjkwlNQCPmqZwEk1KmG/CMVxtEHCnRjeTUJ8AUJKVjHHIE9yk09SqSfojgJjwCbB3jkpKdhqnKm/1H+2EQzRNb+G4d4j70IyMBBTPpeX4qRtA+keQRzdFVNoA730h7HlTN0cRtp/8A0J+6woyMK02bifL4JjrKN55/BW/yA+mwdzajv8Un6u31OVKPvVClkYUzqAG/mfio+ibu9qunaMZtdUP/AMh/aVGbBSGyoe94H3WhG4VHRN9EclxpjcOQVsLLS/hj+p9U/wBya9tEAksoiM5DTHfeJhG4U1R4G0DxCGqWgb1dP0hRa28HUWiYlrafaiY6ozhRVdNAAG+43gSLrXGYw2BEZGFQHOd2WvPc1x9gSGz1T+6qeLSParplqqVKnRtZVecMQ1xaJ2kqys2gbS9jnFgY4dlj3iXRvLZDU8hkRY638M+LmD2lNqWWsBNzwvt9xhaRugba8YUqbCJm+/DhdLQZTK2rFukwKd0gwBDnAxgXS4A47AgMyLJV9Fo73A+xOZYK7sG9HO6XH2BS2mxVh1H1nNe0m8W02tPdDpjbjxReg7IflDnmpUcC13UcW3G5ZAAHZtO0p4IP+obRgXOAG3CcNsSQr7VJsVj/AOs/eaia1FoaYjI7t29D6p/67vsH7wRAlHrxoJ1pcXtIijRLoLrpcS4kAdU7vYvN7I8gvBp3SKdXEuk9giMuK9o0q35i2xn8nAG+Yq5eS8HoVHUy68DLg9uOYvCJUx1Aqi75gcah8mD4qKrawxzppl2OYAOMARn3J1DsBhkAEvvRM3gGxHe1Psc33m4HtkwC8sM4blVpME21gOwpEExjG/eZVgaj4y81fWXQdqqDq2BoB2kPJ7w55AUrdTLa5rj0BEbCWgn7InFKJLDKiufQH58VyOq6KrMMPpVGncWOHtC5B4evdJRGVBniXH2lcbU0ZUaQ/oafaEBbKBe26HuZiMW592KhsmjxTM36jzBHXdIx4AIwFp+snDK43ua0KKrpotwdVDeF4DyVUNB0L14sJMz1nPOOeUwiqlkpudecxpdvIBKeAktGmGtaHPq9V2Rkme5MbpNhYXguc0EAwHEyYyG3NTNYAAABAyEDDuUrUAPZLdfDiKdTqiReaW3vqtnaprHbKjzBoOYIJlzm57BARVNSIACy1rQ5w6SnTYzGYeXOywgARnCjs7LVfBqPpXBMtY10kQY6xOGMKwfUQFqtKMALSs9VtS9UtV9snqCm1ogzAJknDDkg6NlDH33Wis/tYOeLvW+q0DLYlr10BWqp4LIHRVroOrVKdGnVqOAfTe6pVc4ETDgBJMmMIE4FFaQAs9Co9llpht0Oe2r9JretxmM4PtXWHU5tBxtLbRVmtec9oNFjQHyYlwJ4SIKnt+ibO8dHUl9MnrDpaznFrTiJptvHEHAujBZzFs7Nq20/bv1Lq3b21rOypcpsvFxusADRDiJjuC0eitHGs4bKc4nKeDVmnWWlZz0NBtymOy2XGJxzcSea9J0LSihSBGTGnxIk+1UxGWazMpi6xoaOG3vO1TgKOE8FIFSpJTS5AV+mdD07SAHyHCYcMx37xwWIZYHWe0upuxhpIOxzSRB/PFejSqnWCytcw1SAHU2mXZdTNwPDAHmnkMzaH9U9xQ+qJ+eqfY/vCgtGm7ORcbUaXO6oDZMkneBHmpNTT87V+yPvIrucitZNJ0W9PQdPTvosNGAc7zxmMsQM149JvG8TMmZxxVv+mK2vZpAXHFv/AOellhm+rt5LJ6MtTnE3jJEYpR1DSWCxPr1GUqbbz3AAD1jjOQiV6jqdqCygeltF19YOLmgTcZume24chh3qh1LcyxtbUfQvVXAC9e64acmsYRAMZmdq9J0bpOnXaTTdMGCDg5p3OaclVonuMjwF0JAEqkiyuTZXJhj0hKRNJVGdK4FNldKAeCpGqIFPaUAW0rnFRhyjqPQDLVVgKqr1VJaquJVfaHIzEEhr1kBaKydaKyCc6ThJ7lM6kLinldjWNwa1opt6oAl0HIZ5A+aY/TlZ30gO6fYSVXWXRNd+LKTzxgxzMBOOh6+2G75I9yznUViB+j3F73Peey2SYHds8V6ho6rDGbrjfuheX6KsXRtqX3gggXjjg1sk816jY6gcxsH6Ijlhgtf5YZT90jQZSApjcN6cApDpSgpCmkoBS5Q2unfY5pyc1zT/AFNIU0KOcUYDxHRtgDKjMMQ5uecgrVakn5yt9lv3nIHSLItbwc+ld5ulGajdqt3M9r1On0ldnm/6Zn/+SPCjRHm8+9Z/VVwFZuE9enhv6yu/0wH/AMm/hTo/dJ96otWalyq1257DyKrO6HszesSHYDAEAw5xM4T9FseKNFpFIjogA9onDIAnGccZxQtFt8AmCRlMGJ3E5KGtZ3SbpglzZJygScN+zktqa1bQVtG1fw3Wg9KttNO+3Ajqvb6LxmO7aCrIdywehtI1GWlggXKl4ODRF0DsOd44SfSW4a47/JRevtkROYylXJLy5SbGLpWe/Wdd3ZbHgfekm0HN0eIHsR74VhoZStBOSpLNY3OPWf7T7SrSgSwYHmpm89iHMsztyHq1HAkBpJGwK20ZaWubjmDBJGBnFaSyubENj87VEXmZN5u7SLzwQNqt7vSK2WuOiG3DWZg8YuAycNpjYV57WUXvMbKrCYW3fJUjKoJA4H3KtvKezVMR4+5YTv1UsRTYTi0E454+1aCyhgqBt0DdEAGCZIjvbjxWZbWukHYrqnp2jgSHAgRJaDAwyIPAck4DT2UAGJ7UmNxBg88/Aql080B54ifd7lLT09ZzdPSQRGYcDGI3cVV6w6VpuIuG9hGRA5la9kKunWBmmQevhIE7Mit7oJ4fRpkZhjR4tF3PwKxGr1ndUc9wza0x9pwIjlK1urhLacAR1sRxME+cralsxjwma91+1/NI552FMcQlYJVklDz4pEgKUMQHF2xQPBzREJrhkgPM9NiLdU+2PugqbUM41v8Ab/vQmk6l62VD/Md5Ye5Fah5VjxZ/cs9PuuXmH6WXTpOp9miD3XAqunZ6bGtNN5dexMiIjZGzarj9J1nc/SNYgE/6Y5U2rPWWi5oIcI3K0N5YbVWcxtSmC+TdcCXdWIBugc1uNEWOu4dZkcP+4Vro21tNnpEACabIAH1Qiqdd2zzwXJOppxLpibYU2la5Yw02DEdo7SRu3DctNoq3CrRZUx6wE45HJw5grNaZb86Z+kAfcfYjtTa/VqUyey6R3PHxB5rorfMpvSPbmGlDguUd0jcuWjBharkO+okqVFE0FxgLBYqxPxKKLkyjTDRHPiker7E0WhKYdRcNslW2jG3XuE/Rb71ndWLWA5zCcDiPYtBZG/OXtmSxmv1ZX2NtT5cWOxmQQdxwk8FgtadHUqNW7SJIuiZyn6p2ha/WuyVRFWgSHHqPAjFpxBx3Y81RWotaXdIBUs0gls9djnYOLCMsZwSxjaShj3pHUy0gjcZHJGV20xUdcvFgPVvZkbzCWqAYVRXY5lCx0hODU9lNOLURUskYFM0A4HFRBSSnhK71aeGh7W5yHeEQQrDUGgW2SXdp1SoTPBxb7QVT6uuF50mOr53gtroqmBSF3LrHmZ9spaUxxJhpafoEsapg1NaE8OhdLE6IxTiU1hnuTSCcAgOLkxz4S1GgZnFVumLW6jRfVa0uIHVABOJ2mNgzKAwmlqDWW14aZF6e68LxHgSURqH2av2m+wqooOJqS6bxkmc5MkyrnUQfN1Ptj7qz0+65ZfW7Qpq2uq8EiS2ZjYxowWP01Y+ieGkzhPMq5100sW220NAycBn9Vqy9W0F5l2JK0Q9a1H04K9nFOB0lLqnfdGDXcvMLTMouOZXhWi9J1LPU6SmYcCe4icWneF6/o3TDLRTaWvbiAXNBEgxiCM15vqNL22zHSXTS2YWz2tf1SA7j8EmjKTaVo6oi+0g4kyW4j3ptN4AwQtK0hrnOPZpEOJ2QcXD280tPUxaIVMTMS1YfC5Rh3LYuXpuR56xpcYCsqdMNGCgslO6OJUjqiziMKSEqF1Q7uSiOO0pWtKUyeElKoWuDhmFtdF2m8AVigtHqs2ZxwB/FRJtLaqXSU3N3gx37FgqtIltSm4G9B9YD4yvRGthed6zOrm2VG0qfVlokiAZY0kycMyUTCWUL+afSfiERarBdJLr2BgwPemtpsBEAnvJ9ycKStdh3pwbJSsDb0Xdp2mUVSoDZI7/+lSQvRpCIRPQGCdiDrP4pSDKNZzHS0wQt/qxb+moY9priCO8Ag+Kwljsj6zw2m0ucdnvJ2BbLV3VyvRdee9jWntNEuJ3bgCMd+aVI3yqei+DpKIpkHwT6VmaBBxU7WgYALbLMM47ACmw/cANmPtRa5GQFbTjPrH87Et3giSUiMhm9L6rU6zzVksqHM5g4Ri3DyQ+idXH2drheY6YPVaW5DMgk4xHJal6ZCWDy+fNbNWqtW2Wio17es8mDMjIR5Kifq5aG7GnuI96941p1c6WatIAVMbwyvj/L2rAvCYYGpoW0j92T3Qc+4r1L9G+q4oUBaarfn6gN2RjTYcAADkSMSdxhQaJsJrVGs2ZuO5ozPu8VvuiyAyEDwSkAK1GcY5Ks0nYQ6k8XiwAF0zgLvWxG0YYrRtooa2WbqPwaeqe0YbG0u4RJUTSPC62kDq5aHOs1IkHFsifRJN3yhcpdUNHvZZWdMSaj5e7c2+Zaxo+iA26IC5XHQX2tLPOqJsqFz1G56UykX0gG1NNojLFDtenQo3Uf0pnctDqfaoqOB2gHlms6WHirTV4kV2AbZBjulTMB6Mwqv0rYw/rAdYZ8QJj2oukSM8O9SE9yrCWDraONS0XMGgi9O4ZYDvCrTZRfLCey4id8H87Vva1iLXX2ukAdkgTnmD7llLVYyy0PMYEXxORk5c5S7mqmWEGTjnj+ZRNNkCG57JjPZjKe0zMCes6AMhjvy806xUjVrim3q7XHOBIRv2OFHabJazIeA5v8t4HMOGKn1S1J+UOL7QatNrTdawOaC4gSSXCcMYwhenUbDTZENEjaQCealYwA5ASZw371ho6OrE51Zifxn9XZPrrRSa0iI/CDRmiaNnbdpMDRhJxLjG9xxKOhNBSrsiMOCZlwCcmhLKZOhckJXIBSVG6puCbn3J0QEBE5x2pJKkhLKAjhed656O6KteaIbUE/1Dte4+K9Fcq7S9gbVa2+JuODhxicDwKZqjVnRPQ05d23wTwGxqt7uHepY2JSMvzgpBjWx4Kp03ZnVjSotMNe8Oq8aNPrOb3OdcaeDirmmJ5lD2F4qTUHZdgw/UaSJHebx7iEpVWcTlOuShcqQ8rL4PApl9MqGFAXqJWLNT8/io3WojaeZQ4rRnkuNQfingCqNuPFa3U+uTfOIcI3ZbuawVbSNMYF08GiTyC0Wo9vcarxce1pZgXGJIO7Zmp2iTelUgCJc7mYTmszutJ45Dmfcm2Asc2WwcpO34ou+qQFuP3ho3ASfWOHkgbRYKZMPEnNpd1o7gcB4KzNUKC00b7SBnsO4pWjJxLOjR72XW3SYEdUEg9ytdF6N6IFzv8AUfBP1QOy0bkWyt0ZDTmRidhPBSVK43Ge5FaiZS03yIOacEIH/nvUwerJM0wn3lBeTr0IJITzTgFC07VICgHgKM9Y8B5rnO2pzAgHJrl0rigEKbKUlNKDco6oTwUyomAbHR2s/wAwlLlHWdDuXmE0OySADT9qcKYoUjFeuSxpGbGfvavcxp5lo2q1oUW02NY0Q1rWtaNwaIA5BVOgx0lWtXdib7qLODKJh8bi6rfneGt3K3ccT3KY8rvt9P7yUFcuplKqZvJKj47WHFV1a3MmAS47miUdT0IzOo5zzxMDkESXUqI+i3u+AWU2aYVDaFep2WBg3vz5KZmg5xqPc7gMB8VLW0yPoNJ4nAIGraqr83QNzcFEyeFkxlGj6LfaoKOsjadZoc0imSBfxiHGDIAwiZ8EA2h496lNKcE62xO4mHq1gBHVESCPHaCr1zjHcsjqva79Ok7MgXHfaZgCfCCtEXnbvw7yVtG8IkbZWznl7VNaql1uHJQ2eqAIOz4p9rzQQN7A4cZz3FMY50be5IXXZCGq20bPJVAFPP5+KcKsHHBV4tEjHcpGWmADtnFPBLNr9qka6YOYVcbRf4BENtAaA1uJynYEsAYTGacx4KEax2byISdPODct6MAcU4FC052ZKYvRgHhc44JgdguLUjKkjFNLlxdAlMETSUl6I7lGXxmggtrbt3kQh2jPkiapkGdmKrq1oDKb3nJrXOPgCfclJwXVg/NOdsNW0OHc60VCrG9n+dqqdU2kWKz3u0adMnvcwOd5kqwv/n8+KUdFX+6U7XYLkxrlypDx+raKjs3R9nBQCz+PejejS3FzNsg+jShiMuruiQAwapA1TCzp4oIJZar6QbQeLzuqe00jaAQC05bcsFrKNsa/Fj5OcbRuwXnvyYkxGJwHit3Qpiy2cm6CWgCTted53TPgFrScJmF5UMw8ZRiNx2omraA6m108CsGNO1W5mRwAGe8BWlG3GAJwdBI47xuVRuWFhabQTtwQhO9cXDI4HyI4JIG38+K1SlaRsKbVrBgJ2e07IUHStaQCcwhRag58OwaMtxPEpBaWOqSOucTjAy7pRbLZHZbwQNHEQI8eCOs9MzkIMQRlKMgQxpdmUSAGpgwyxPkPFPZS3mT5BIJGvUobOaTALryAkySVDgupiUwmTwA5pBxeue7JJCa4oBb4hRVFHVqxJ3KM1NoyKrALXOErLa21rthtBnEsuDveQwfeWitVXqk9yyetwvU6FIfvbRREcGO6V3kxTfo00vvhrLK0MZTbsDQOQhI3MeK4Hqt+z7krBj+dwQiepwOJXJzmrkE8yhJC67CUrnamOASBpCdCRAOaU8OQ1WtdCrrbpAimamTQJgdqEQFvVrgZlA2nTLW4TO4Cfz5LO17W5zmNGF9pc3u4n6PcAe9V/SgtL9l66d8zGU495PgngLy06ac7s4Dy54z3Y+CksmsVengHyPrAYeP0fElDUdFxBc7Hh7C7d3Qj2aNaMP8ApVWs9iWFj1qrVIa65I+kGO9kx4nkrP8AXDgMXF54Bo5uj2BVNKkGjAAKUOVzWfJbJn6Vc6b2APo+8nEq+0HVa9hGcdocCcHDgs05w2hLq05x0ixjHXQ1tRzhscIi7zIPgl0kTu31lwzy/MI51acJ5YISIOGX5/BXHyYOaHbSMe8LRCKnZzALdvEqdlndtPtQvyp1Ib27jn4FFt0my7fLXZxs2+KAJp0VM2iAlZWBS1KkCUgjrvAULXYElDGreMqUO6vJVgJajslFVqRKifUOaHtFfMbvcEYBXuzQdKrDizYcR37kgrzB9IA80NasMd2KohVsfLY3kLPv+e0g0fRstIuP/ur9Vo8KYd6yt7TVy3HHyBVNqgL3yqp9J9pqjubTAYwf8TzWN53w309q2n97tQx/Vb4exT2ZwJO9BU5LcNy5toIcA4CTtbwwxlGWa36ErkMy2FuBxhcmT//Z">
            <a:hlinkClick r:id="rId3"/>
          </p:cNvPr>
          <p:cNvSpPr>
            <a:spLocks noChangeAspect="1" noChangeArrowheads="1"/>
          </p:cNvSpPr>
          <p:nvPr/>
        </p:nvSpPr>
        <p:spPr bwMode="auto">
          <a:xfrm>
            <a:off x="57150" y="-936625"/>
            <a:ext cx="233362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8" descr="data:image/jpeg;base64,/9j/4AAQSkZJRgABAQAAAQABAAD/2wCEAAkGBxQSEhUUExQWFhQXGBQYFxgVFxQXFxcVFRQXFhUVFRQYHCggGBwlGxcUITEhJSksLi4uFx8zODMsNygtLisBCgoKDg0OGhAQGiwkHB8sLCwsLCwsLCwsLC0rNCwsLCwsLCwsLCwsLCwsLCwsLCwsLCwsLCwsLDQsLCwrLCwxLP/AABEIAM4A9QMBIgACEQEDEQH/xAAcAAABBQEBAQAAAAAAAAAAAAAEAQIDBQYABwj/xABGEAABAwEEBgYFCAkEAwEAAAABAAIRAwQSITEFBkFRYZETIjJxgaFSkrHB0RQjQmJysuHwBxUWQ1NjgsLSM4Oi8SVzkyT/xAAZAQADAQEBAAAAAAAAAAAAAAAAAQIDBAX/xAAtEQEAAgECBQMDAgcAAAAAAAAAAQIRAyETFDFBUQQSYSIycdHwBUJSYoGh8f/aAAwDAQACEQMRAD8A9B0tUqMDehphxN6RA3dWTIgSELQFbDqMGLZFzYbk4iMQC/1Qsadfa/os8/imP19tGxtPk7/Jd3LXY8arWVq9pDrraDS0ZEsAGBcMr2QAZijNFMe8TWpMYc4uQQ68ds44XSsKdfLTup8nf5Jp17tO6nyd/kjlbjj1elOsdM5sbt+iNuamXlx16tX8v1T/AJJp15tW9nqn4p8rccar1KEkLy79uLVvZ6p+K79trVvZ6v4o5W441Xptebrrvagx3xh5qlNC0HtspmNobTMjeJOHcVjP21tXpN9X8Un7a2r0m+r+KXKXHHq3thbWD4cxjacHEXQZgRg077/kotatI/JrJWqyAQwhs5X3dVs+JCw510tXpN5JlTW60OEOuOG4tkckcpqDj1XFn07YGUqVNlsptFMMBPX6xAM4XcJMmVYaC0rZ6lqf0FVr21mNcQJMVaQuuxIEyy76qyNTT9SMGUh/ttXUtZa7YLbjTvaxoOOeS4dD+DTpanEi2/6/4Xb1VbRjD0e0WNznEioW8AMO9QnRz8PnT6rd/wD1yWDOttp9Mck0a32n0128lYR6vH/HpraQGQHgITl5mNbrR6Xn+C79qrSfpquUv8M+PVtbRoouJhtDEk4sdOJ3h2aidolwxDaEjI3KgPDJyxbtabT6fkmHWq0+mjlL/A49W0fog3g4Mo7DiKsztxDla6v2V1MVLwYCbvYv5AOzvH2Lzr9ra1wi+b0iMMI2+5a39HulKlobWNQ3i1zANmxxUX0LVrmVV1ImcQ1YOP4KptJ/8jZx/Jre0K3NPv8AL4Khp1Q/SVAiQBQrZ/ab8VlTv+JXYRrdUI6KGk9vIT6CzNtqPcyA1wxBkiMjJxVt+kDSZomjDgJFTPgWfFZF2sRqdW80jgMVETuMLQ6TILIPpA/8Fn9Ovv2h5JIi7G6SwDHknV65hh4v/tVZbSKj3S4h0Ngg/VCvUnY4g2lSIOc9yspwVXTtIaGCTIm9jtPwVgXLGDDtdEpVECuWuSDyER8jqdH0tx3R+nddczjtxGeC3tSwUCI6FnI/FMsdkZTbcAlmxjiS0YzgBxXbPrPEOePT/Lzy+N45hLfG9ekXGDJjB/SlbE9lnqN+CXO/2/7Pl/l5wAnCmdx5Feku7m+q34JoceHIfBLnZ/pPl48vOm2Z5+g71XfBPFjqeg/1HfBeiXjvSEneeaXO28Dl48vPnWKp/Df6jvgmfIap/dv9Ur0LHeeaaW8SlztvB8CPLAjRtb+G/kpG6Kr/AMJ/L8VubvFIQlzl/EDgVYp2ia5/dO8vilGhq/8AD5lvxWxgJJCOcv8AA4FWPOhK/oD1gm/qGvuZ634LXl43hNNQd6Obv8Dg1ZVur9f6nrfgpW6Cq72c/wAFoul4HkUhq8DySn1ep5HBr4Z46Bqekz/kmnV9+2o31XH3q/NXgfL4qB7nFwF3qm9JvAQYN3MHMwpn1Wp5Vwa+FHU0GRBFQOxEi6WyJxAdJjDgtFq3WdZA8MukPLT1gTEAiAQROaFLT6IH+4Se7BgHmngu4efwUW172jEyqNOsdF9+0lb+WP6T8VPq5UNS2Co7MUqjQBMQS0kmSTOCzUneOS0Op3+v/Q72hZ5k5RfpI0LWtLqZpNkUqdZ7ydglp9xXlui8HHvXq2vmmH2etTuHt0qrXDYWuMGRvXmrLI2YaOsTMzsEkk7hAKzi/wBWDwNqu6rP6/aFW1qdN1Q9JdmBF513YEY03mNILbo6t4zF4kmMpyG5VtqdSvkVSzDIukjsjKFdp2MQyy2ec6Z29sT4QrAuwVJRdZr4uOx3MY6DjxVy92CmCDMcuQraqRVkPVnN4FC2wvDZY0FwjAlonHEDcYRReoKjkwlNQCPmqZwEk1KmG/CMVxtEHCnRjeTUJ8AUJKVjHHIE9yk09SqSfojgJjwCbB3jkpKdhqnKm/1H+2EQzRNb+G4d4j70IyMBBTPpeX4qRtA+keQRzdFVNoA730h7HlTN0cRtp/8A0J+6woyMK02bifL4JjrKN55/BW/yA+mwdzajv8Un6u31OVKPvVClkYUzqAG/mfio+ibu9qunaMZtdUP/AMh/aVGbBSGyoe94H3WhG4VHRN9EclxpjcOQVsLLS/hj+p9U/wBya9tEAksoiM5DTHfeJhG4U1R4G0DxCGqWgb1dP0hRa28HUWiYlrafaiY6ozhRVdNAAG+43gSLrXGYw2BEZGFQHOd2WvPc1x9gSGz1T+6qeLSParplqqVKnRtZVecMQ1xaJ2kqys2gbS9jnFgY4dlj3iXRvLZDU8hkRY638M+LmD2lNqWWsBNzwvt9xhaRugba8YUqbCJm+/DhdLQZTK2rFukwKd0gwBDnAxgXS4A47AgMyLJV9Fo73A+xOZYK7sG9HO6XH2BS2mxVh1H1nNe0m8W02tPdDpjbjxReg7IflDnmpUcC13UcW3G5ZAAHZtO0p4IP+obRgXOAG3CcNsSQr7VJsVj/AOs/eaia1FoaYjI7t29D6p/67vsH7wRAlHrxoJ1pcXtIijRLoLrpcS4kAdU7vYvN7I8gvBp3SKdXEuk9giMuK9o0q35i2xn8nAG+Yq5eS8HoVHUy68DLg9uOYvCJUx1Aqi75gcah8mD4qKrawxzppl2OYAOMARn3J1DsBhkAEvvRM3gGxHe1Psc33m4HtkwC8sM4blVpME21gOwpEExjG/eZVgaj4y81fWXQdqqDq2BoB2kPJ7w55AUrdTLa5rj0BEbCWgn7InFKJLDKiufQH58VyOq6KrMMPpVGncWOHtC5B4evdJRGVBniXH2lcbU0ZUaQ/oafaEBbKBe26HuZiMW592KhsmjxTM36jzBHXdIx4AIwFp+snDK43ua0KKrpotwdVDeF4DyVUNB0L14sJMz1nPOOeUwiqlkpudecxpdvIBKeAktGmGtaHPq9V2Rkme5MbpNhYXguc0EAwHEyYyG3NTNYAAABAyEDDuUrUAPZLdfDiKdTqiReaW3vqtnaprHbKjzBoOYIJlzm57BARVNSIACy1rQ5w6SnTYzGYeXOywgARnCjs7LVfBqPpXBMtY10kQY6xOGMKwfUQFqtKMALSs9VtS9UtV9snqCm1ogzAJknDDkg6NlDH33Wis/tYOeLvW+q0DLYlr10BWqp4LIHRVroOrVKdGnVqOAfTe6pVc4ETDgBJMmMIE4FFaQAs9Co9llpht0Oe2r9JretxmM4PtXWHU5tBxtLbRVmtec9oNFjQHyYlwJ4SIKnt+ibO8dHUl9MnrDpaznFrTiJptvHEHAujBZzFs7Nq20/bv1Lq3b21rOypcpsvFxusADRDiJjuC0eitHGs4bKc4nKeDVmnWWlZz0NBtymOy2XGJxzcSea9J0LSihSBGTGnxIk+1UxGWazMpi6xoaOG3vO1TgKOE8FIFSpJTS5AV+mdD07SAHyHCYcMx37xwWIZYHWe0upuxhpIOxzSRB/PFejSqnWCytcw1SAHU2mXZdTNwPDAHmnkMzaH9U9xQ+qJ+eqfY/vCgtGm7ORcbUaXO6oDZMkneBHmpNTT87V+yPvIrucitZNJ0W9PQdPTvosNGAc7zxmMsQM149JvG8TMmZxxVv+mK2vZpAXHFv/AOellhm+rt5LJ6MtTnE3jJEYpR1DSWCxPr1GUqbbz3AAD1jjOQiV6jqdqCygeltF19YOLmgTcZume24chh3qh1LcyxtbUfQvVXAC9e64acmsYRAMZmdq9J0bpOnXaTTdMGCDg5p3OaclVonuMjwF0JAEqkiyuTZXJhj0hKRNJVGdK4FNldKAeCpGqIFPaUAW0rnFRhyjqPQDLVVgKqr1VJaquJVfaHIzEEhr1kBaKydaKyCc6ThJ7lM6kLinldjWNwa1opt6oAl0HIZ5A+aY/TlZ30gO6fYSVXWXRNd+LKTzxgxzMBOOh6+2G75I9yznUViB+j3F73Peey2SYHds8V6ho6rDGbrjfuheX6KsXRtqX3gggXjjg1sk816jY6gcxsH6Ijlhgtf5YZT90jQZSApjcN6cApDpSgpCmkoBS5Q2unfY5pyc1zT/AFNIU0KOcUYDxHRtgDKjMMQ5uecgrVakn5yt9lv3nIHSLItbwc+ld5ulGajdqt3M9r1On0ldnm/6Zn/+SPCjRHm8+9Z/VVwFZuE9enhv6yu/0wH/AMm/hTo/dJ96otWalyq1257DyKrO6HszesSHYDAEAw5xM4T9FseKNFpFIjogA9onDIAnGccZxQtFt8AmCRlMGJ3E5KGtZ3SbpglzZJygScN+zktqa1bQVtG1fw3Wg9KttNO+3Ajqvb6LxmO7aCrIdywehtI1GWlggXKl4ODRF0DsOd44SfSW4a47/JRevtkROYylXJLy5SbGLpWe/Wdd3ZbHgfekm0HN0eIHsR74VhoZStBOSpLNY3OPWf7T7SrSgSwYHmpm89iHMsztyHq1HAkBpJGwK20ZaWubjmDBJGBnFaSyubENj87VEXmZN5u7SLzwQNqt7vSK2WuOiG3DWZg8YuAycNpjYV57WUXvMbKrCYW3fJUjKoJA4H3KtvKezVMR4+5YTv1UsRTYTi0E454+1aCyhgqBt0DdEAGCZIjvbjxWZbWukHYrqnp2jgSHAgRJaDAwyIPAck4DT2UAGJ7UmNxBg88/Aql080B54ifd7lLT09ZzdPSQRGYcDGI3cVV6w6VpuIuG9hGRA5la9kKunWBmmQevhIE7Mit7oJ4fRpkZhjR4tF3PwKxGr1ndUc9wza0x9pwIjlK1urhLacAR1sRxME+cralsxjwma91+1/NI552FMcQlYJVklDz4pEgKUMQHF2xQPBzREJrhkgPM9NiLdU+2PugqbUM41v8Ab/vQmk6l62VD/Md5Ye5Fah5VjxZ/cs9PuuXmH6WXTpOp9miD3XAqunZ6bGtNN5dexMiIjZGzarj9J1nc/SNYgE/6Y5U2rPWWi5oIcI3K0N5YbVWcxtSmC+TdcCXdWIBugc1uNEWOu4dZkcP+4Vro21tNnpEACabIAH1Qiqdd2zzwXJOppxLpibYU2la5Yw02DEdo7SRu3DctNoq3CrRZUx6wE45HJw5grNaZb86Z+kAfcfYjtTa/VqUyey6R3PHxB5rorfMpvSPbmGlDguUd0jcuWjBharkO+okqVFE0FxgLBYqxPxKKLkyjTDRHPiker7E0WhKYdRcNslW2jG3XuE/Rb71ndWLWA5zCcDiPYtBZG/OXtmSxmv1ZX2NtT5cWOxmQQdxwk8FgtadHUqNW7SJIuiZyn6p2ha/WuyVRFWgSHHqPAjFpxBx3Y81RWotaXdIBUs0gls9djnYOLCMsZwSxjaShj3pHUy0gjcZHJGV20xUdcvFgPVvZkbzCWqAYVRXY5lCx0hODU9lNOLURUskYFM0A4HFRBSSnhK71aeGh7W5yHeEQQrDUGgW2SXdp1SoTPBxb7QVT6uuF50mOr53gtroqmBSF3LrHmZ9spaUxxJhpafoEsapg1NaE8OhdLE6IxTiU1hnuTSCcAgOLkxz4S1GgZnFVumLW6jRfVa0uIHVABOJ2mNgzKAwmlqDWW14aZF6e68LxHgSURqH2av2m+wqooOJqS6bxkmc5MkyrnUQfN1Ptj7qz0+65ZfW7Qpq2uq8EiS2ZjYxowWP01Y+ieGkzhPMq5100sW220NAycBn9Vqy9W0F5l2JK0Q9a1H04K9nFOB0lLqnfdGDXcvMLTMouOZXhWi9J1LPU6SmYcCe4icWneF6/o3TDLRTaWvbiAXNBEgxiCM15vqNL22zHSXTS2YWz2tf1SA7j8EmjKTaVo6oi+0g4kyW4j3ptN4AwQtK0hrnOPZpEOJ2QcXD280tPUxaIVMTMS1YfC5Rh3LYuXpuR56xpcYCsqdMNGCgslO6OJUjqiziMKSEqF1Q7uSiOO0pWtKUyeElKoWuDhmFtdF2m8AVigtHqs2ZxwB/FRJtLaqXSU3N3gx37FgqtIltSm4G9B9YD4yvRGthed6zOrm2VG0qfVlokiAZY0kycMyUTCWUL+afSfiERarBdJLr2BgwPemtpsBEAnvJ9ycKStdh3pwbJSsDb0Xdp2mUVSoDZI7/+lSQvRpCIRPQGCdiDrP4pSDKNZzHS0wQt/qxb+moY9priCO8Ag+Kwljsj6zw2m0ucdnvJ2BbLV3VyvRdee9jWntNEuJ3bgCMd+aVI3yqei+DpKIpkHwT6VmaBBxU7WgYALbLMM47ACmw/cANmPtRa5GQFbTjPrH87Et3giSUiMhm9L6rU6zzVksqHM5g4Ri3DyQ+idXH2drheY6YPVaW5DMgk4xHJal6ZCWDy+fNbNWqtW2Wio17es8mDMjIR5Kifq5aG7GnuI96941p1c6WatIAVMbwyvj/L2rAvCYYGpoW0j92T3Qc+4r1L9G+q4oUBaarfn6gN2RjTYcAADkSMSdxhQaJsJrVGs2ZuO5ozPu8VvuiyAyEDwSkAK1GcY5Ks0nYQ6k8XiwAF0zgLvWxG0YYrRtooa2WbqPwaeqe0YbG0u4RJUTSPC62kDq5aHOs1IkHFsifRJN3yhcpdUNHvZZWdMSaj5e7c2+Zaxo+iA26IC5XHQX2tLPOqJsqFz1G56UykX0gG1NNojLFDtenQo3Uf0pnctDqfaoqOB2gHlms6WHirTV4kV2AbZBjulTMB6Mwqv0rYw/rAdYZ8QJj2oukSM8O9SE9yrCWDraONS0XMGgi9O4ZYDvCrTZRfLCey4id8H87Vva1iLXX2ukAdkgTnmD7llLVYyy0PMYEXxORk5c5S7mqmWEGTjnj+ZRNNkCG57JjPZjKe0zMCes6AMhjvy806xUjVrim3q7XHOBIRv2OFHabJazIeA5v8t4HMOGKn1S1J+UOL7QatNrTdawOaC4gSSXCcMYwhenUbDTZENEjaQCealYwA5ASZw371ho6OrE51Zifxn9XZPrrRSa0iI/CDRmiaNnbdpMDRhJxLjG9xxKOhNBSrsiMOCZlwCcmhLKZOhckJXIBSVG6puCbn3J0QEBE5x2pJKkhLKAjhed656O6KteaIbUE/1Dte4+K9Fcq7S9gbVa2+JuODhxicDwKZqjVnRPQ05d23wTwGxqt7uHepY2JSMvzgpBjWx4Kp03ZnVjSotMNe8Oq8aNPrOb3OdcaeDirmmJ5lD2F4qTUHZdgw/UaSJHebx7iEpVWcTlOuShcqQ8rL4PApl9MqGFAXqJWLNT8/io3WojaeZQ4rRnkuNQfingCqNuPFa3U+uTfOIcI3ZbuawVbSNMYF08GiTyC0Wo9vcarxce1pZgXGJIO7Zmp2iTelUgCJc7mYTmszutJ45Dmfcm2Asc2WwcpO34ou+qQFuP3ho3ASfWOHkgbRYKZMPEnNpd1o7gcB4KzNUKC00b7SBnsO4pWjJxLOjR72XW3SYEdUEg9ytdF6N6IFzv8AUfBP1QOy0bkWyt0ZDTmRidhPBSVK43Ge5FaiZS03yIOacEIH/nvUwerJM0wn3lBeTr0IJITzTgFC07VICgHgKM9Y8B5rnO2pzAgHJrl0rigEKbKUlNKDco6oTwUyomAbHR2s/wAwlLlHWdDuXmE0OySADT9qcKYoUjFeuSxpGbGfvavcxp5lo2q1oUW02NY0Q1rWtaNwaIA5BVOgx0lWtXdib7qLODKJh8bi6rfneGt3K3ccT3KY8rvt9P7yUFcuplKqZvJKj47WHFV1a3MmAS47miUdT0IzOo5zzxMDkESXUqI+i3u+AWU2aYVDaFep2WBg3vz5KZmg5xqPc7gMB8VLW0yPoNJ4nAIGraqr83QNzcFEyeFkxlGj6LfaoKOsjadZoc0imSBfxiHGDIAwiZ8EA2h496lNKcE62xO4mHq1gBHVESCPHaCr1zjHcsjqva79Ok7MgXHfaZgCfCCtEXnbvw7yVtG8IkbZWznl7VNaql1uHJQ2eqAIOz4p9rzQQN7A4cZz3FMY50be5IXXZCGq20bPJVAFPP5+KcKsHHBV4tEjHcpGWmADtnFPBLNr9qka6YOYVcbRf4BENtAaA1uJynYEsAYTGacx4KEax2byISdPODct6MAcU4FC052ZKYvRgHhc44JgdguLUjKkjFNLlxdAlMETSUl6I7lGXxmggtrbt3kQh2jPkiapkGdmKrq1oDKb3nJrXOPgCfclJwXVg/NOdsNW0OHc60VCrG9n+dqqdU2kWKz3u0adMnvcwOd5kqwv/n8+KUdFX+6U7XYLkxrlypDx+raKjs3R9nBQCz+PejejS3FzNsg+jShiMuruiQAwapA1TCzp4oIJZar6QbQeLzuqe00jaAQC05bcsFrKNsa/Fj5OcbRuwXnvyYkxGJwHit3Qpiy2cm6CWgCTted53TPgFrScJmF5UMw8ZRiNx2omraA6m108CsGNO1W5mRwAGe8BWlG3GAJwdBI47xuVRuWFhabQTtwQhO9cXDI4HyI4JIG38+K1SlaRsKbVrBgJ2e07IUHStaQCcwhRag58OwaMtxPEpBaWOqSOucTjAy7pRbLZHZbwQNHEQI8eCOs9MzkIMQRlKMgQxpdmUSAGpgwyxPkPFPZS3mT5BIJGvUobOaTALryAkySVDgupiUwmTwA5pBxeue7JJCa4oBb4hRVFHVqxJ3KM1NoyKrALXOErLa21rthtBnEsuDveQwfeWitVXqk9yyetwvU6FIfvbRREcGO6V3kxTfo00vvhrLK0MZTbsDQOQhI3MeK4Hqt+z7krBj+dwQiepwOJXJzmrkE8yhJC67CUrnamOASBpCdCRAOaU8OQ1WtdCrrbpAimamTQJgdqEQFvVrgZlA2nTLW4TO4Cfz5LO17W5zmNGF9pc3u4n6PcAe9V/SgtL9l66d8zGU495PgngLy06ac7s4Dy54z3Y+CksmsVengHyPrAYeP0fElDUdFxBc7Hh7C7d3Qj2aNaMP8ApVWs9iWFj1qrVIa65I+kGO9kx4nkrP8AXDgMXF54Bo5uj2BVNKkGjAAKUOVzWfJbJn6Vc6b2APo+8nEq+0HVa9hGcdocCcHDgs05w2hLq05x0ixjHXQ1tRzhscIi7zIPgl0kTu31lwzy/MI51acJ5YISIOGX5/BXHyYOaHbSMe8LRCKnZzALdvEqdlndtPtQvyp1Ib27jn4FFt0my7fLXZxs2+KAJp0VM2iAlZWBS1KkCUgjrvAULXYElDGreMqUO6vJVgJajslFVqRKifUOaHtFfMbvcEYBXuzQdKrDizYcR37kgrzB9IA80NasMd2KohVsfLY3kLPv+e0g0fRstIuP/ur9Vo8KYd6yt7TVy3HHyBVNqgL3yqp9J9pqjubTAYwf8TzWN53w309q2n97tQx/Vb4exT2ZwJO9BU5LcNy5toIcA4CTtbwwxlGWa36ErkMy2FuBxhcmT//Z">
            <a:hlinkClick r:id="rId3"/>
          </p:cNvPr>
          <p:cNvSpPr>
            <a:spLocks noChangeAspect="1" noChangeArrowheads="1"/>
          </p:cNvSpPr>
          <p:nvPr/>
        </p:nvSpPr>
        <p:spPr bwMode="auto">
          <a:xfrm>
            <a:off x="209550" y="-784225"/>
            <a:ext cx="233362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0" name="Picture 2" descr="https://cpraedcourse.com/assets/img/chp_imgs/fa-chpt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548680"/>
            <a:ext cx="4688979"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511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000" dirty="0"/>
              <a:t>Cytotoxic drugs work by causing the death of certain types of cells</a:t>
            </a:r>
          </a:p>
          <a:p>
            <a:pPr>
              <a:buFont typeface="Arial" panose="020B0604020202020204" pitchFamily="34" charset="0"/>
              <a:buChar char="•"/>
            </a:pPr>
            <a:endParaRPr lang="en-US" sz="2000" dirty="0"/>
          </a:p>
          <a:p>
            <a:pPr>
              <a:buFont typeface="Arial" panose="020B0604020202020204" pitchFamily="34" charset="0"/>
              <a:buChar char="•"/>
            </a:pPr>
            <a:r>
              <a:rPr lang="en-US" sz="2000" dirty="0"/>
              <a:t>Cytotoxic drugs are used to treat conditions such as cancer, rheumatoid arthritis, multiple sclerosis and some ophthalmic conditions</a:t>
            </a:r>
          </a:p>
          <a:p>
            <a:pPr>
              <a:buFont typeface="Arial" panose="020B0604020202020204" pitchFamily="34" charset="0"/>
              <a:buChar char="•"/>
            </a:pPr>
            <a:endParaRPr lang="en-US" sz="2000" dirty="0"/>
          </a:p>
          <a:p>
            <a:pPr>
              <a:buFont typeface="Arial" panose="020B0604020202020204" pitchFamily="34" charset="0"/>
              <a:buChar char="•"/>
            </a:pPr>
            <a:r>
              <a:rPr lang="en-US" sz="2000" dirty="0"/>
              <a:t>Cytotoxic drugs are known to be highly toxic to non-target cells, mainly through their action on cell reproduction</a:t>
            </a:r>
            <a:endParaRPr lang="en-AU" sz="2000" dirty="0"/>
          </a:p>
        </p:txBody>
      </p:sp>
      <p:sp>
        <p:nvSpPr>
          <p:cNvPr id="2" name="Title 1"/>
          <p:cNvSpPr>
            <a:spLocks noGrp="1"/>
          </p:cNvSpPr>
          <p:nvPr>
            <p:ph type="title"/>
          </p:nvPr>
        </p:nvSpPr>
        <p:spPr>
          <a:xfrm>
            <a:off x="688490" y="570156"/>
            <a:ext cx="7756263" cy="914628"/>
          </a:xfrm>
        </p:spPr>
        <p:txBody>
          <a:bodyPr/>
          <a:lstStyle/>
          <a:p>
            <a:pPr algn="ctr"/>
            <a:r>
              <a:rPr lang="en-AU" dirty="0" smtClean="0"/>
              <a:t>What are cytotoxic medications?</a:t>
            </a:r>
            <a:endParaRPr lang="en-AU" dirty="0"/>
          </a:p>
        </p:txBody>
      </p:sp>
    </p:spTree>
    <p:extLst>
      <p:ext uri="{BB962C8B-B14F-4D97-AF65-F5344CB8AC3E}">
        <p14:creationId xmlns:p14="http://schemas.microsoft.com/office/powerpoint/2010/main" val="187599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sz="2000" dirty="0"/>
              <a:t>Mutagenic – capable of causing alterations or damage to the genes </a:t>
            </a:r>
          </a:p>
          <a:p>
            <a:pPr marL="0" indent="0"/>
            <a:endParaRPr lang="en-AU" sz="2000" dirty="0"/>
          </a:p>
          <a:p>
            <a:r>
              <a:rPr lang="en-AU" sz="2000" dirty="0"/>
              <a:t>Carcinogenic – capable of causing cancer</a:t>
            </a:r>
          </a:p>
          <a:p>
            <a:pPr marL="0" indent="0"/>
            <a:endParaRPr lang="en-AU" sz="2000" dirty="0"/>
          </a:p>
          <a:p>
            <a:r>
              <a:rPr lang="en-AU" sz="2000" dirty="0"/>
              <a:t>Teratogenic – capable of causing foetal defects, either anatomically or functionally</a:t>
            </a:r>
          </a:p>
          <a:p>
            <a:endParaRPr lang="en-AU" sz="2000" dirty="0"/>
          </a:p>
        </p:txBody>
      </p:sp>
      <p:sp>
        <p:nvSpPr>
          <p:cNvPr id="2" name="Title 1"/>
          <p:cNvSpPr>
            <a:spLocks noGrp="1"/>
          </p:cNvSpPr>
          <p:nvPr>
            <p:ph type="title"/>
          </p:nvPr>
        </p:nvSpPr>
        <p:spPr/>
        <p:txBody>
          <a:bodyPr/>
          <a:lstStyle/>
          <a:p>
            <a:r>
              <a:rPr lang="en-AU" dirty="0"/>
              <a:t>C</a:t>
            </a:r>
            <a:r>
              <a:rPr lang="en-AU" dirty="0" smtClean="0"/>
              <a:t>lassification</a:t>
            </a:r>
            <a:endParaRPr lang="en-AU" dirty="0"/>
          </a:p>
        </p:txBody>
      </p:sp>
    </p:spTree>
    <p:extLst>
      <p:ext uri="{BB962C8B-B14F-4D97-AF65-F5344CB8AC3E}">
        <p14:creationId xmlns:p14="http://schemas.microsoft.com/office/powerpoint/2010/main" val="3883515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AU" sz="2200" dirty="0" smtClean="0"/>
              <a:t>Have a high risk of causing harm or injury if there is misuse, or used in error</a:t>
            </a:r>
          </a:p>
          <a:p>
            <a:pPr marL="0" indent="0">
              <a:buNone/>
            </a:pPr>
            <a:endParaRPr lang="en-AU" sz="2200" dirty="0" smtClean="0"/>
          </a:p>
          <a:p>
            <a:pPr>
              <a:buFont typeface="Arial" panose="020B0604020202020204" pitchFamily="34" charset="0"/>
              <a:buChar char="•"/>
            </a:pPr>
            <a:r>
              <a:rPr lang="en-AU" sz="2200" dirty="0"/>
              <a:t>BEFORE administration, all high risk medications must have an independent double check </a:t>
            </a:r>
            <a:r>
              <a:rPr lang="en-AU" sz="2200" b="0" dirty="0"/>
              <a:t>of at least each element of the </a:t>
            </a:r>
            <a:r>
              <a:rPr lang="en-AU" sz="2200" b="0" dirty="0" smtClean="0"/>
              <a:t>“</a:t>
            </a:r>
            <a:r>
              <a:rPr lang="en-AU" sz="2200" b="0" dirty="0"/>
              <a:t>rights of medication administration”: </a:t>
            </a:r>
            <a:endParaRPr lang="en-AU" sz="2200" b="0" dirty="0" smtClean="0"/>
          </a:p>
          <a:p>
            <a:pPr marL="0" indent="0">
              <a:buNone/>
            </a:pPr>
            <a:r>
              <a:rPr lang="en-US" sz="2000" b="0" dirty="0"/>
              <a:t> </a:t>
            </a:r>
            <a:endParaRPr lang="en-AU" sz="2000" dirty="0"/>
          </a:p>
          <a:p>
            <a:pPr>
              <a:buFont typeface="Arial" panose="020B0604020202020204" pitchFamily="34" charset="0"/>
              <a:buChar char="•"/>
            </a:pPr>
            <a:endParaRPr lang="en-AU" sz="2000" b="0" dirty="0" smtClean="0"/>
          </a:p>
          <a:p>
            <a:pPr>
              <a:buFont typeface="Arial" panose="020B0604020202020204" pitchFamily="34" charset="0"/>
              <a:buChar char="•"/>
            </a:pPr>
            <a:endParaRPr lang="en-AU" sz="2000" b="0" dirty="0"/>
          </a:p>
        </p:txBody>
      </p:sp>
      <p:sp>
        <p:nvSpPr>
          <p:cNvPr id="2" name="Title 1"/>
          <p:cNvSpPr>
            <a:spLocks noGrp="1"/>
          </p:cNvSpPr>
          <p:nvPr>
            <p:ph type="title"/>
          </p:nvPr>
        </p:nvSpPr>
        <p:spPr>
          <a:xfrm>
            <a:off x="688490" y="570156"/>
            <a:ext cx="7756263" cy="914628"/>
          </a:xfrm>
        </p:spPr>
        <p:txBody>
          <a:bodyPr/>
          <a:lstStyle/>
          <a:p>
            <a:r>
              <a:rPr lang="en-AU" dirty="0" smtClean="0"/>
              <a:t>High Risk Medications</a:t>
            </a:r>
            <a:endParaRPr lang="en-AU" dirty="0"/>
          </a:p>
        </p:txBody>
      </p:sp>
    </p:spTree>
    <p:extLst>
      <p:ext uri="{BB962C8B-B14F-4D97-AF65-F5344CB8AC3E}">
        <p14:creationId xmlns:p14="http://schemas.microsoft.com/office/powerpoint/2010/main" val="27771821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809</TotalTime>
  <Words>3073</Words>
  <Application>Microsoft Office PowerPoint</Application>
  <PresentationFormat>On-screen Show (4:3)</PresentationFormat>
  <Paragraphs>419</Paragraphs>
  <Slides>55</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Hardcover</vt:lpstr>
      <vt:lpstr>Acrobat Document</vt:lpstr>
      <vt:lpstr>Cytotoxic Medication Management Workshop</vt:lpstr>
      <vt:lpstr>Aims of the workshop</vt:lpstr>
      <vt:lpstr>PRINCIPLES OF CYTOTOXIC MEDICATION ADMINISTRATION</vt:lpstr>
      <vt:lpstr>Is it different?</vt:lpstr>
      <vt:lpstr>PowerPoint Presentation</vt:lpstr>
      <vt:lpstr> </vt:lpstr>
      <vt:lpstr>What are cytotoxic medications?</vt:lpstr>
      <vt:lpstr>Classification</vt:lpstr>
      <vt:lpstr>High Risk Medications</vt:lpstr>
      <vt:lpstr>What is an independent double check?</vt:lpstr>
      <vt:lpstr>High Risk Medications</vt:lpstr>
      <vt:lpstr>Our local policy……as well as APINCH</vt:lpstr>
      <vt:lpstr>Our local policy……as well as APINCH</vt:lpstr>
      <vt:lpstr>STAFF SAFETY</vt:lpstr>
      <vt:lpstr>Cytotoxic Medication will always be labelled</vt:lpstr>
      <vt:lpstr>Occupational Exposure</vt:lpstr>
      <vt:lpstr>How can we be exposed?</vt:lpstr>
      <vt:lpstr>When can we be exposed?</vt:lpstr>
      <vt:lpstr>What the Research states</vt:lpstr>
      <vt:lpstr>How do we make you safe?</vt:lpstr>
      <vt:lpstr>How do we keep everybody safe?</vt:lpstr>
      <vt:lpstr>Hand Hygiene</vt:lpstr>
      <vt:lpstr>Material Safety Data Sheets</vt:lpstr>
      <vt:lpstr>Staff Surveillance</vt:lpstr>
      <vt:lpstr>Staff Surveillance</vt:lpstr>
      <vt:lpstr>Cyclophosphamide</vt:lpstr>
      <vt:lpstr>Management of Linen</vt:lpstr>
      <vt:lpstr>Heavy Contamination</vt:lpstr>
      <vt:lpstr>Light Contamination</vt:lpstr>
      <vt:lpstr>Management of Body Waste</vt:lpstr>
      <vt:lpstr>Cytotoxic Waste Bins</vt:lpstr>
      <vt:lpstr>Managing of cytotoxic body fluids</vt:lpstr>
      <vt:lpstr>Managing of cytotoxic body fluids</vt:lpstr>
      <vt:lpstr>Monitoring Patients Output</vt:lpstr>
      <vt:lpstr>Cleaning of the urine hat</vt:lpstr>
      <vt:lpstr>Oral Administration</vt:lpstr>
      <vt:lpstr>Oral Administration</vt:lpstr>
      <vt:lpstr>Talk to your Patient</vt:lpstr>
      <vt:lpstr>Topical Administration</vt:lpstr>
      <vt:lpstr>Cream, Ointments &amp; Eye drops</vt:lpstr>
      <vt:lpstr>Creams &amp; Ointments</vt:lpstr>
      <vt:lpstr>Eye Drops</vt:lpstr>
      <vt:lpstr>Eye Drops</vt:lpstr>
      <vt:lpstr>Subcutaneous &amp; Intramuscular Injections</vt:lpstr>
      <vt:lpstr>Subcutaneous &amp; Intramuscular Injections</vt:lpstr>
      <vt:lpstr>Subcutaneous &amp; Intramuscular Injections</vt:lpstr>
      <vt:lpstr>Intravenous Administration</vt:lpstr>
      <vt:lpstr>Intravenous Administration</vt:lpstr>
      <vt:lpstr>Intravenous Administration</vt:lpstr>
      <vt:lpstr>Management of an Extravasation</vt:lpstr>
      <vt:lpstr>What is extravasation?</vt:lpstr>
      <vt:lpstr>What should you do?</vt:lpstr>
      <vt:lpstr>What if it occurs?</vt:lpstr>
      <vt:lpstr>Nursing management</vt:lpstr>
      <vt:lpstr>Questions or comments</vt:lpstr>
    </vt:vector>
  </TitlesOfParts>
  <Company>HNEAHS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Cytotoxic medication management workshop</dc:title>
  <dc:creator>Lia</dc:creator>
  <cp:lastModifiedBy>Lia</cp:lastModifiedBy>
  <cp:revision>71</cp:revision>
  <dcterms:created xsi:type="dcterms:W3CDTF">2015-09-18T02:51:12Z</dcterms:created>
  <dcterms:modified xsi:type="dcterms:W3CDTF">2016-12-21T22:31:25Z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